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wmf" ContentType="image/x-wmf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3.xml" ContentType="application/vnd.openxmlformats-officedocument.theme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4.xml" ContentType="application/vnd.openxmlformats-officedocument.theme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5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6.xml" ContentType="application/vnd.openxmlformats-officedocument.theme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7.xml" ContentType="application/vnd.openxmlformats-officedocument.theme+xml"/>
  <Override PartName="/ppt/theme/theme8.xml" ContentType="application/vnd.openxmlformats-officedocument.theme+xml"/>
  <Override PartName="/ppt/theme/theme9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notesSlides/notesSlide3.xml" ContentType="application/vnd.openxmlformats-officedocument.presentationml.notesSlide+xml"/>
  <Override PartName="/ppt/tags/tag8.xml" ContentType="application/vnd.openxmlformats-officedocument.presentationml.tags+xml"/>
  <Override PartName="/ppt/notesSlides/notesSlide4.xml" ContentType="application/vnd.openxmlformats-officedocument.presentationml.notesSlide+xml"/>
  <Override PartName="/ppt/tags/tag9.xml" ContentType="application/vnd.openxmlformats-officedocument.presentationml.tags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theme/themeOverride1.xml" ContentType="application/vnd.openxmlformats-officedocument.themeOverride+xml"/>
  <Override PartName="/ppt/charts/chart3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1" r:id="rId2"/>
    <p:sldMasterId id="2147483656" r:id="rId3"/>
    <p:sldMasterId id="2147483663" r:id="rId4"/>
    <p:sldMasterId id="2147483670" r:id="rId5"/>
    <p:sldMasterId id="2147483677" r:id="rId6"/>
    <p:sldMasterId id="2147483681" r:id="rId7"/>
  </p:sldMasterIdLst>
  <p:notesMasterIdLst>
    <p:notesMasterId r:id="rId35"/>
  </p:notesMasterIdLst>
  <p:handoutMasterIdLst>
    <p:handoutMasterId r:id="rId36"/>
  </p:handoutMasterIdLst>
  <p:sldIdLst>
    <p:sldId id="768" r:id="rId8"/>
    <p:sldId id="820" r:id="rId9"/>
    <p:sldId id="260" r:id="rId10"/>
    <p:sldId id="727" r:id="rId11"/>
    <p:sldId id="794" r:id="rId12"/>
    <p:sldId id="818" r:id="rId13"/>
    <p:sldId id="798" r:id="rId14"/>
    <p:sldId id="795" r:id="rId15"/>
    <p:sldId id="796" r:id="rId16"/>
    <p:sldId id="797" r:id="rId17"/>
    <p:sldId id="799" r:id="rId18"/>
    <p:sldId id="800" r:id="rId19"/>
    <p:sldId id="801" r:id="rId20"/>
    <p:sldId id="802" r:id="rId21"/>
    <p:sldId id="757" r:id="rId22"/>
    <p:sldId id="759" r:id="rId23"/>
    <p:sldId id="761" r:id="rId24"/>
    <p:sldId id="762" r:id="rId25"/>
    <p:sldId id="763" r:id="rId26"/>
    <p:sldId id="764" r:id="rId27"/>
    <p:sldId id="765" r:id="rId28"/>
    <p:sldId id="777" r:id="rId29"/>
    <p:sldId id="819" r:id="rId30"/>
    <p:sldId id="745" r:id="rId31"/>
    <p:sldId id="754" r:id="rId32"/>
    <p:sldId id="767" r:id="rId33"/>
    <p:sldId id="355" r:id="rId34"/>
  </p:sldIdLst>
  <p:sldSz cx="9144000" cy="6858000" type="screen4x3"/>
  <p:notesSz cx="6889750" cy="10021888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3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374"/>
    <a:srgbClr val="173A8D"/>
    <a:srgbClr val="3A5896"/>
    <a:srgbClr val="F1F1F1"/>
    <a:srgbClr val="C9A093"/>
    <a:srgbClr val="001736"/>
    <a:srgbClr val="0F2741"/>
    <a:srgbClr val="385592"/>
    <a:srgbClr val="1D3C7A"/>
    <a:srgbClr val="21396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327" autoAdjust="0"/>
    <p:restoredTop sz="94620" autoAdjust="0"/>
  </p:normalViewPr>
  <p:slideViewPr>
    <p:cSldViewPr snapToGrid="0" showGuides="1">
      <p:cViewPr varScale="1">
        <p:scale>
          <a:sx n="114" d="100"/>
          <a:sy n="114" d="100"/>
        </p:scale>
        <p:origin x="1602" y="102"/>
      </p:cViewPr>
      <p:guideLst>
        <p:guide orient="horz" pos="2160"/>
        <p:guide pos="2883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5" d="100"/>
          <a:sy n="85" d="100"/>
        </p:scale>
        <p:origin x="3804" y="10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26" Type="http://schemas.openxmlformats.org/officeDocument/2006/relationships/slide" Target="slides/slide19.xml"/><Relationship Id="rId39" Type="http://schemas.openxmlformats.org/officeDocument/2006/relationships/theme" Target="theme/theme1.xml"/><Relationship Id="rId21" Type="http://schemas.openxmlformats.org/officeDocument/2006/relationships/slide" Target="slides/slide14.xml"/><Relationship Id="rId34" Type="http://schemas.openxmlformats.org/officeDocument/2006/relationships/slide" Target="slides/slide27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5" Type="http://schemas.openxmlformats.org/officeDocument/2006/relationships/slide" Target="slides/slide18.xml"/><Relationship Id="rId33" Type="http://schemas.openxmlformats.org/officeDocument/2006/relationships/slide" Target="slides/slide26.xml"/><Relationship Id="rId38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9.xml"/><Relationship Id="rId20" Type="http://schemas.openxmlformats.org/officeDocument/2006/relationships/slide" Target="slides/slide13.xml"/><Relationship Id="rId29" Type="http://schemas.openxmlformats.org/officeDocument/2006/relationships/slide" Target="slides/slide22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4.xml"/><Relationship Id="rId24" Type="http://schemas.openxmlformats.org/officeDocument/2006/relationships/slide" Target="slides/slide17.xml"/><Relationship Id="rId32" Type="http://schemas.openxmlformats.org/officeDocument/2006/relationships/slide" Target="slides/slide25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8.xml"/><Relationship Id="rId23" Type="http://schemas.openxmlformats.org/officeDocument/2006/relationships/slide" Target="slides/slide16.xml"/><Relationship Id="rId28" Type="http://schemas.openxmlformats.org/officeDocument/2006/relationships/slide" Target="slides/slide21.xml"/><Relationship Id="rId36" Type="http://schemas.openxmlformats.org/officeDocument/2006/relationships/handoutMaster" Target="handoutMasters/handoutMaster1.xml"/><Relationship Id="rId10" Type="http://schemas.openxmlformats.org/officeDocument/2006/relationships/slide" Target="slides/slide3.xml"/><Relationship Id="rId19" Type="http://schemas.openxmlformats.org/officeDocument/2006/relationships/slide" Target="slides/slide12.xml"/><Relationship Id="rId31" Type="http://schemas.openxmlformats.org/officeDocument/2006/relationships/slide" Target="slides/slide24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openxmlformats.org/officeDocument/2006/relationships/slide" Target="slides/slide15.xml"/><Relationship Id="rId27" Type="http://schemas.openxmlformats.org/officeDocument/2006/relationships/slide" Target="slides/slide20.xml"/><Relationship Id="rId30" Type="http://schemas.openxmlformats.org/officeDocument/2006/relationships/slide" Target="slides/slide23.xml"/><Relationship Id="rId35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3" Type="http://schemas.openxmlformats.org/officeDocument/2006/relationships/slideMaster" Target="slideMasters/slideMaster3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E:\&#1087;&#1088;&#1086;&#1077;&#1082;&#1090;&#1099;\&#1087;&#1088;&#1086;&#1077;&#1082;&#1090;&#1099;%20&#1085;&#1086;&#1074;&#1099;&#1077;\&#1060;&#1086;&#1088;&#1084;&#1072;_&#1055;&#1088;&#1086;&#1077;&#1082;&#1090;&#1099;%2001.09,2022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.xlsx"/><Relationship Id="rId1" Type="http://schemas.openxmlformats.org/officeDocument/2006/relationships/themeOverride" Target="../theme/themeOverride1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oleObject" Target="file:///E:\&#1087;&#1088;&#1086;&#1077;&#1082;&#1090;&#1099;\&#1087;&#1088;&#1086;&#1077;&#1082;&#1090;&#1099;%20&#1085;&#1086;&#1074;&#1099;&#1077;\&#1060;&#1086;&#1088;&#1084;&#1072;_&#1055;&#1088;&#1086;&#1077;&#1082;&#1090;&#1099;%2001.09,2022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0" vertOverflow="ellipsis" vert="horz" wrap="square" anchor="ctr" anchorCtr="1"/>
          <a:lstStyle/>
          <a:p>
            <a:pPr defTabSz="914400">
              <a:defRPr lang="ru-RU" sz="1400" b="1" i="0" u="none" strike="noStrike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/>
              <a:t>Время протекания процесса</a:t>
            </a:r>
          </a:p>
        </c:rich>
      </c:tx>
      <c:layout>
        <c:manualLayout>
          <c:xMode val="edge"/>
          <c:yMode val="edge"/>
          <c:x val="0.290065789473684"/>
          <c:y val="2.2453703703703701E-2"/>
        </c:manualLayout>
      </c:layout>
      <c:overlay val="0"/>
      <c:spPr>
        <a:noFill/>
        <a:ln>
          <a:noFill/>
        </a:ln>
        <a:effectLst/>
      </c:spPr>
      <c:txPr>
        <a:bodyPr rot="0" spcFirstLastPara="0" vertOverflow="ellipsis" vert="horz" wrap="square" anchor="ctr" anchorCtr="1"/>
        <a:lstStyle/>
        <a:p>
          <a:pPr defTabSz="914400">
            <a:defRPr lang="ru-RU" sz="1400" b="1" i="0" u="none" strike="noStrike" kern="1200" baseline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chemeClr val="accent1"/>
            </a:solidFill>
            <a:ln w="76200">
              <a:solidFill>
                <a:schemeClr val="tx1"/>
              </a:solidFill>
            </a:ln>
            <a:effectLst/>
            <a:sp3d contourW="76200"/>
          </c:spPr>
          <c:invertIfNegative val="0"/>
          <c:dPt>
            <c:idx val="1"/>
            <c:invertIfNegative val="0"/>
            <c:bubble3D val="0"/>
            <c:spPr>
              <a:solidFill>
                <a:schemeClr val="accent1"/>
              </a:solidFill>
              <a:ln w="76200">
                <a:solidFill>
                  <a:srgbClr val="FF0000"/>
                </a:solidFill>
              </a:ln>
              <a:effectLst/>
              <a:sp3d contourW="76200"/>
            </c:spPr>
            <c:extLst>
              <c:ext xmlns:c16="http://schemas.microsoft.com/office/drawing/2014/chart" uri="{C3380CC4-5D6E-409C-BE32-E72D297353CC}">
                <c16:uniqueId val="{00000001-6A36-4772-A732-B891BE6EE6C3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1"/>
              </a:solidFill>
              <a:ln w="76200">
                <a:solidFill>
                  <a:srgbClr val="FFFF00"/>
                </a:solidFill>
              </a:ln>
              <a:effectLst/>
              <a:sp3d contourW="76200"/>
            </c:spPr>
            <c:extLst>
              <c:ext xmlns:c16="http://schemas.microsoft.com/office/drawing/2014/chart" uri="{C3380CC4-5D6E-409C-BE32-E72D297353CC}">
                <c16:uniqueId val="{00000003-6A36-4772-A732-B891BE6EE6C3}"/>
              </c:ext>
            </c:extLst>
          </c:dPt>
          <c:dPt>
            <c:idx val="3"/>
            <c:invertIfNegative val="0"/>
            <c:bubble3D val="0"/>
            <c:spPr>
              <a:solidFill>
                <a:schemeClr val="accent1"/>
              </a:solidFill>
              <a:ln w="76200">
                <a:solidFill>
                  <a:srgbClr val="00B050"/>
                </a:solidFill>
              </a:ln>
              <a:effectLst/>
              <a:sp3d contourW="76200"/>
            </c:spPr>
            <c:extLst>
              <c:ext xmlns:c16="http://schemas.microsoft.com/office/drawing/2014/chart" uri="{C3380CC4-5D6E-409C-BE32-E72D297353CC}">
                <c16:uniqueId val="{00000005-6A36-4772-A732-B891BE6EE6C3}"/>
              </c:ext>
            </c:extLst>
          </c:dPt>
          <c:dPt>
            <c:idx val="4"/>
            <c:invertIfNegative val="0"/>
            <c:bubble3D val="0"/>
            <c:spPr>
              <a:solidFill>
                <a:schemeClr val="accent1"/>
              </a:solidFill>
              <a:ln w="76200">
                <a:solidFill>
                  <a:srgbClr val="E192D1"/>
                </a:solidFill>
              </a:ln>
              <a:effectLst/>
              <a:sp3d contourW="76200"/>
            </c:spPr>
            <c:extLst>
              <c:ext xmlns:c16="http://schemas.microsoft.com/office/drawing/2014/chart" uri="{C3380CC4-5D6E-409C-BE32-E72D297353CC}">
                <c16:uniqueId val="{00000007-6A36-4772-A732-B891BE6EE6C3}"/>
              </c:ext>
            </c:extLst>
          </c:dPt>
          <c:dPt>
            <c:idx val="5"/>
            <c:invertIfNegative val="0"/>
            <c:bubble3D val="0"/>
            <c:spPr>
              <a:solidFill>
                <a:schemeClr val="accent1"/>
              </a:solidFill>
              <a:ln w="76200">
                <a:solidFill>
                  <a:srgbClr val="002060"/>
                </a:solidFill>
              </a:ln>
              <a:effectLst/>
              <a:sp3d contourW="76200"/>
            </c:spPr>
            <c:extLst>
              <c:ext xmlns:c16="http://schemas.microsoft.com/office/drawing/2014/chart" uri="{C3380CC4-5D6E-409C-BE32-E72D297353CC}">
                <c16:uniqueId val="{00000009-6A36-4772-A732-B891BE6EE6C3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ru-RU" sz="10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'[Форма_Проекты 01.09,2022.xlsx]Лист6'!$G$5:$G$10</c:f>
              <c:numCache>
                <c:formatCode>dd\.mm\.yyyy</c:formatCode>
                <c:ptCount val="6"/>
                <c:pt idx="0">
                  <c:v>45573</c:v>
                </c:pt>
                <c:pt idx="1">
                  <c:v>45580</c:v>
                </c:pt>
                <c:pt idx="2">
                  <c:v>45587</c:v>
                </c:pt>
                <c:pt idx="3">
                  <c:v>45594</c:v>
                </c:pt>
                <c:pt idx="4">
                  <c:v>45601</c:v>
                </c:pt>
                <c:pt idx="5">
                  <c:v>45608</c:v>
                </c:pt>
              </c:numCache>
            </c:numRef>
          </c:cat>
          <c:val>
            <c:numRef>
              <c:f>'[Форма_Проекты 01.09,2022.xlsx]Лист6'!$H$5:$H$10</c:f>
              <c:numCache>
                <c:formatCode>General</c:formatCode>
                <c:ptCount val="6"/>
                <c:pt idx="0">
                  <c:v>4550</c:v>
                </c:pt>
                <c:pt idx="1">
                  <c:v>4440</c:v>
                </c:pt>
                <c:pt idx="2">
                  <c:v>3580</c:v>
                </c:pt>
                <c:pt idx="3">
                  <c:v>3100</c:v>
                </c:pt>
                <c:pt idx="4">
                  <c:v>2890</c:v>
                </c:pt>
                <c:pt idx="5">
                  <c:v>2890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6A36-4772-A732-B891BE6EE6C3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46"/>
        <c:overlap val="-28"/>
        <c:axId val="170010992"/>
        <c:axId val="170011552"/>
      </c:barChart>
      <c:dateAx>
        <c:axId val="170010992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ru-RU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70011552"/>
        <c:crosses val="autoZero"/>
        <c:auto val="1"/>
        <c:lblOffset val="100"/>
        <c:baseTimeUnit val="days"/>
      </c:dateAx>
      <c:valAx>
        <c:axId val="17001155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lt1">
                  <a:lumMod val="902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ru-RU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7001099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uri="{0b15fc19-7d7d-44ad-8c2d-2c3a37ce22c3}">
        <chartProps xmlns="https://web.wps.cn/et/2018/main" chartId="{2d7d9454-7b80-4ef9-8ed2-d9af99045b05}"/>
      </c:ext>
    </c:extLst>
  </c:chart>
  <c:spPr>
    <a:solidFill>
      <a:schemeClr val="bg1"/>
    </a:solidFill>
    <a:ln w="9525" cap="flat" cmpd="sng" algn="ctr">
      <a:solidFill>
        <a:schemeClr val="tx1">
          <a:lumMod val="15000"/>
          <a:lumOff val="85000"/>
        </a:schemeClr>
      </a:solidFill>
      <a:round/>
    </a:ln>
    <a:effectLst/>
  </c:spPr>
  <c:txPr>
    <a:bodyPr/>
    <a:lstStyle/>
    <a:p>
      <a:pPr>
        <a:defRPr lang="ru-RU"/>
      </a:pPr>
      <a:endParaRPr lang="ru-RU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0" vertOverflow="ellipsis" vert="horz" wrap="square" anchor="ctr" anchorCtr="1"/>
          <a:lstStyle/>
          <a:p>
            <a:pPr>
              <a:defRPr lang="ru-RU" sz="180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ru-RU" sz="1400"/>
              <a:t>Сокращение времени протекания процесса</a:t>
            </a:r>
          </a:p>
        </c:rich>
      </c:tx>
      <c:overlay val="0"/>
    </c:title>
    <c:autoTitleDeleted val="0"/>
    <c:plotArea>
      <c:layout/>
      <c:barChart>
        <c:barDir val="col"/>
        <c:grouping val="clustered"/>
        <c:varyColors val="0"/>
        <c:dLbls>
          <c:showLegendKey val="0"/>
          <c:showVal val="0"/>
          <c:showCatName val="0"/>
          <c:showSerName val="0"/>
          <c:showPercent val="0"/>
          <c:showBubbleSize val="0"/>
        </c:dLbls>
        <c:gapWidth val="30"/>
        <c:overlap val="91"/>
        <c:axId val="170013232"/>
        <c:axId val="170013792"/>
      </c:barChart>
      <c:catAx>
        <c:axId val="170013232"/>
        <c:scaling>
          <c:orientation val="minMax"/>
        </c:scaling>
        <c:delete val="0"/>
        <c:axPos val="b"/>
        <c:numFmt formatCode="m/d/yyyy" sourceLinked="1"/>
        <c:majorTickMark val="out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ru-RU"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70013792"/>
        <c:crosses val="autoZero"/>
        <c:auto val="1"/>
        <c:lblAlgn val="ctr"/>
        <c:lblOffset val="100"/>
        <c:noMultiLvlLbl val="1"/>
      </c:catAx>
      <c:valAx>
        <c:axId val="17001379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ru-RU"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70013232"/>
        <c:crosses val="autoZero"/>
        <c:crossBetween val="between"/>
      </c:valAx>
    </c:plotArea>
    <c:legend>
      <c:legendPos val="r"/>
      <c:overlay val="0"/>
      <c:txPr>
        <a:bodyPr rot="0" spcFirstLastPara="0" vertOverflow="ellipsis" vert="horz" wrap="square" anchor="ctr" anchorCtr="1"/>
        <a:lstStyle/>
        <a:p>
          <a:pPr>
            <a:defRPr lang="ru-RU" sz="10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  <c:extLst>
      <c:ext uri="{0b15fc19-7d7d-44ad-8c2d-2c3a37ce22c3}">
        <chartProps xmlns="https://web.wps.cn/et/2018/main" chartId="{5d9641af-ff54-4e22-9cd1-8de62cbed776}"/>
      </c:ext>
    </c:extLst>
  </c:chart>
  <c:txPr>
    <a:bodyPr/>
    <a:lstStyle/>
    <a:p>
      <a:pPr>
        <a:defRPr lang="ru-RU"/>
      </a:pPr>
      <a:endParaRPr lang="ru-RU"/>
    </a:p>
  </c:txPr>
  <c:externalData r:id="rId2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0" vertOverflow="ellipsis" vert="horz" wrap="square" anchor="ctr" anchorCtr="1"/>
          <a:lstStyle/>
          <a:p>
            <a:pPr defTabSz="914400">
              <a:defRPr lang="ru-RU" sz="1400" b="1" i="0" u="none" strike="noStrike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/>
              <a:t>Доля детей, прошедших своевременно медицинскую комиссию для ПМПК </a:t>
            </a:r>
          </a:p>
        </c:rich>
      </c:tx>
      <c:layout>
        <c:manualLayout>
          <c:xMode val="edge"/>
          <c:yMode val="edge"/>
          <c:x val="0.185855263157895"/>
          <c:y val="2.5925925925925901E-2"/>
        </c:manualLayout>
      </c:layout>
      <c:overlay val="0"/>
      <c:spPr>
        <a:noFill/>
        <a:ln>
          <a:noFill/>
        </a:ln>
        <a:effectLst/>
      </c:spPr>
      <c:txPr>
        <a:bodyPr rot="0" spcFirstLastPara="0" vertOverflow="ellipsis" vert="horz" wrap="square" anchor="ctr" anchorCtr="1"/>
        <a:lstStyle/>
        <a:p>
          <a:pPr defTabSz="914400">
            <a:defRPr lang="ru-RU" sz="1400" b="1" i="0" u="none" strike="noStrike" kern="1200" baseline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chemeClr val="accent1"/>
            </a:solidFill>
            <a:ln w="76200">
              <a:solidFill>
                <a:schemeClr val="tx1"/>
              </a:solidFill>
            </a:ln>
            <a:effectLst/>
            <a:sp3d contourW="76200"/>
          </c:spPr>
          <c:invertIfNegative val="0"/>
          <c:dPt>
            <c:idx val="0"/>
            <c:invertIfNegative val="0"/>
            <c:bubble3D val="0"/>
            <c:spPr>
              <a:solidFill>
                <a:schemeClr val="accent1"/>
              </a:solidFill>
              <a:ln w="76200">
                <a:gradFill>
                  <a:gsLst>
                    <a:gs pos="0">
                      <a:srgbClr val="FBFB11"/>
                    </a:gs>
                    <a:gs pos="100000">
                      <a:srgbClr val="838309"/>
                    </a:gs>
                  </a:gsLst>
                </a:gradFill>
              </a:ln>
              <a:effectLst/>
              <a:sp3d contourW="76200"/>
            </c:spPr>
            <c:extLst>
              <c:ext xmlns:c16="http://schemas.microsoft.com/office/drawing/2014/chart" uri="{C3380CC4-5D6E-409C-BE32-E72D297353CC}">
                <c16:uniqueId val="{00000001-F03F-43EF-A695-C7CBE634DA90}"/>
              </c:ext>
            </c:extLst>
          </c:dPt>
          <c:dPt>
            <c:idx val="1"/>
            <c:invertIfNegative val="0"/>
            <c:bubble3D val="0"/>
            <c:spPr>
              <a:solidFill>
                <a:schemeClr val="accent1"/>
              </a:solidFill>
              <a:ln w="76200">
                <a:solidFill>
                  <a:schemeClr val="accent4">
                    <a:lumMod val="40000"/>
                    <a:lumOff val="60000"/>
                  </a:schemeClr>
                </a:solidFill>
              </a:ln>
              <a:effectLst/>
              <a:sp3d contourW="76200"/>
            </c:spPr>
            <c:extLst>
              <c:ext xmlns:c16="http://schemas.microsoft.com/office/drawing/2014/chart" uri="{C3380CC4-5D6E-409C-BE32-E72D297353CC}">
                <c16:uniqueId val="{00000003-F03F-43EF-A695-C7CBE634DA90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1"/>
              </a:solidFill>
              <a:ln w="76200">
                <a:solidFill>
                  <a:srgbClr val="FFFF00"/>
                </a:solidFill>
              </a:ln>
              <a:effectLst/>
              <a:sp3d contourW="76200"/>
            </c:spPr>
            <c:extLst>
              <c:ext xmlns:c16="http://schemas.microsoft.com/office/drawing/2014/chart" uri="{C3380CC4-5D6E-409C-BE32-E72D297353CC}">
                <c16:uniqueId val="{00000005-F03F-43EF-A695-C7CBE634DA90}"/>
              </c:ext>
            </c:extLst>
          </c:dPt>
          <c:dPt>
            <c:idx val="3"/>
            <c:invertIfNegative val="0"/>
            <c:bubble3D val="0"/>
            <c:spPr>
              <a:solidFill>
                <a:schemeClr val="accent1"/>
              </a:solidFill>
              <a:ln w="76200">
                <a:solidFill>
                  <a:srgbClr val="FFC000"/>
                </a:solidFill>
              </a:ln>
              <a:effectLst/>
              <a:sp3d contourW="76200"/>
            </c:spPr>
            <c:extLst>
              <c:ext xmlns:c16="http://schemas.microsoft.com/office/drawing/2014/chart" uri="{C3380CC4-5D6E-409C-BE32-E72D297353CC}">
                <c16:uniqueId val="{00000007-F03F-43EF-A695-C7CBE634DA90}"/>
              </c:ext>
            </c:extLst>
          </c:dPt>
          <c:dPt>
            <c:idx val="4"/>
            <c:invertIfNegative val="0"/>
            <c:bubble3D val="0"/>
            <c:spPr>
              <a:solidFill>
                <a:schemeClr val="accent1"/>
              </a:solidFill>
              <a:ln w="76200">
                <a:solidFill>
                  <a:srgbClr val="C00000"/>
                </a:solidFill>
              </a:ln>
              <a:effectLst/>
              <a:sp3d contourW="76200"/>
            </c:spPr>
            <c:extLst>
              <c:ext xmlns:c16="http://schemas.microsoft.com/office/drawing/2014/chart" uri="{C3380CC4-5D6E-409C-BE32-E72D297353CC}">
                <c16:uniqueId val="{00000009-F03F-43EF-A695-C7CBE634DA90}"/>
              </c:ext>
            </c:extLst>
          </c:dPt>
          <c:dPt>
            <c:idx val="5"/>
            <c:invertIfNegative val="0"/>
            <c:bubble3D val="0"/>
            <c:spPr>
              <a:solidFill>
                <a:schemeClr val="accent1"/>
              </a:solidFill>
              <a:ln w="76200">
                <a:solidFill>
                  <a:srgbClr val="FF0000"/>
                </a:solidFill>
              </a:ln>
              <a:effectLst/>
              <a:sp3d contourW="76200"/>
            </c:spPr>
            <c:extLst>
              <c:ext xmlns:c16="http://schemas.microsoft.com/office/drawing/2014/chart" uri="{C3380CC4-5D6E-409C-BE32-E72D297353CC}">
                <c16:uniqueId val="{0000000B-F03F-43EF-A695-C7CBE634DA90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ru-RU" sz="10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'[Форма_Проекты 01.09,2022.xlsx]Лист6'!$P$4:$P$9</c:f>
              <c:numCache>
                <c:formatCode>dd\.mm\.yyyy</c:formatCode>
                <c:ptCount val="6"/>
                <c:pt idx="0">
                  <c:v>45573</c:v>
                </c:pt>
                <c:pt idx="1">
                  <c:v>45580</c:v>
                </c:pt>
                <c:pt idx="2">
                  <c:v>45587</c:v>
                </c:pt>
                <c:pt idx="3">
                  <c:v>45594</c:v>
                </c:pt>
                <c:pt idx="4">
                  <c:v>45601</c:v>
                </c:pt>
                <c:pt idx="5">
                  <c:v>45608</c:v>
                </c:pt>
              </c:numCache>
            </c:numRef>
          </c:cat>
          <c:val>
            <c:numRef>
              <c:f>'[Форма_Проекты 01.09,2022.xlsx]Лист6'!$Q$4:$Q$9</c:f>
              <c:numCache>
                <c:formatCode>General</c:formatCode>
                <c:ptCount val="6"/>
                <c:pt idx="0">
                  <c:v>90</c:v>
                </c:pt>
                <c:pt idx="1">
                  <c:v>92</c:v>
                </c:pt>
                <c:pt idx="2">
                  <c:v>94</c:v>
                </c:pt>
                <c:pt idx="3">
                  <c:v>95</c:v>
                </c:pt>
                <c:pt idx="4">
                  <c:v>95</c:v>
                </c:pt>
                <c:pt idx="5">
                  <c:v>95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C-F03F-43EF-A695-C7CBE634DA90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46"/>
        <c:overlap val="-28"/>
        <c:axId val="171404336"/>
        <c:axId val="171404896"/>
      </c:barChart>
      <c:dateAx>
        <c:axId val="171404336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ru-RU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71404896"/>
        <c:crosses val="autoZero"/>
        <c:auto val="1"/>
        <c:lblOffset val="100"/>
        <c:baseTimeUnit val="days"/>
      </c:dateAx>
      <c:valAx>
        <c:axId val="17140489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lt1">
                  <a:lumMod val="902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ru-RU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7140433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uri="{0b15fc19-7d7d-44ad-8c2d-2c3a37ce22c3}">
        <chartProps xmlns="https://web.wps.cn/et/2018/main" chartId="{a47cc618-3ef3-4660-a6a3-fc5acac1acc7}"/>
      </c:ext>
    </c:extLst>
  </c:chart>
  <c:spPr>
    <a:solidFill>
      <a:schemeClr val="bg1"/>
    </a:solidFill>
    <a:ln w="9525" cap="flat" cmpd="sng" algn="ctr">
      <a:solidFill>
        <a:schemeClr val="tx1">
          <a:lumMod val="15000"/>
          <a:lumOff val="85000"/>
        </a:schemeClr>
      </a:solidFill>
      <a:round/>
    </a:ln>
    <a:effectLst/>
  </c:spPr>
  <c:txPr>
    <a:bodyPr/>
    <a:lstStyle/>
    <a:p>
      <a:pPr>
        <a:defRPr lang="ru-RU"/>
      </a:pPr>
      <a:endParaRPr lang="ru-RU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100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0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0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>
      <cs:styleClr val="auto"/>
    </cs:lnRef>
    <cs:fillRef idx="1">
      <cs:styleClr val="auto"/>
    </cs:fillRef>
    <cs:effectRef idx="0"/>
    <cs:fontRef idx="minor">
      <a:schemeClr val="dk1"/>
    </cs:fontRef>
    <cs:spPr>
      <a:ln>
        <a:noFill/>
      </a:ln>
      <a:effectLst/>
    </cs:spPr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lt1">
            <a:lumMod val="902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75000"/>
        <a:lumOff val="25000"/>
      </a:schemeClr>
    </cs:fontRef>
    <cs:defRPr sz="1400" b="1" kern="120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100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0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0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>
      <cs:styleClr val="auto"/>
    </cs:lnRef>
    <cs:fillRef idx="1">
      <cs:styleClr val="auto"/>
    </cs:fillRef>
    <cs:effectRef idx="0"/>
    <cs:fontRef idx="minor">
      <a:schemeClr val="dk1"/>
    </cs:fontRef>
    <cs:spPr>
      <a:ln>
        <a:noFill/>
      </a:ln>
      <a:effectLst/>
    </cs:spPr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lt1">
            <a:lumMod val="902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75000"/>
        <a:lumOff val="25000"/>
      </a:schemeClr>
    </cs:fontRef>
    <cs:defRPr sz="1400" b="1" kern="120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6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9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5558" cy="502835"/>
          </a:xfrm>
          <a:prstGeom prst="rect">
            <a:avLst/>
          </a:prstGeom>
        </p:spPr>
        <p:txBody>
          <a:bodyPr vert="horz" lIns="96634" tIns="48317" rIns="96634" bIns="48317" rtlCol="0"/>
          <a:lstStyle>
            <a:lvl1pPr algn="l">
              <a:defRPr sz="13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02597" y="0"/>
            <a:ext cx="2985558" cy="502835"/>
          </a:xfrm>
          <a:prstGeom prst="rect">
            <a:avLst/>
          </a:prstGeom>
        </p:spPr>
        <p:txBody>
          <a:bodyPr vert="horz" lIns="96634" tIns="48317" rIns="96634" bIns="48317" rtlCol="0"/>
          <a:lstStyle>
            <a:lvl1pPr algn="r">
              <a:defRPr sz="1300"/>
            </a:lvl1pPr>
          </a:lstStyle>
          <a:p>
            <a:fld id="{BE2DD1C9-4BB6-422A-8F34-C157EA500BD9}" type="datetimeFigureOut">
              <a:rPr lang="en-US" smtClean="0"/>
              <a:t>6/25/2025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519055"/>
            <a:ext cx="2985558" cy="502834"/>
          </a:xfrm>
          <a:prstGeom prst="rect">
            <a:avLst/>
          </a:prstGeom>
        </p:spPr>
        <p:txBody>
          <a:bodyPr vert="horz" lIns="96634" tIns="48317" rIns="96634" bIns="48317" rtlCol="0" anchor="b"/>
          <a:lstStyle>
            <a:lvl1pPr algn="l">
              <a:defRPr sz="13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02597" y="9519055"/>
            <a:ext cx="2985558" cy="502834"/>
          </a:xfrm>
          <a:prstGeom prst="rect">
            <a:avLst/>
          </a:prstGeom>
        </p:spPr>
        <p:txBody>
          <a:bodyPr vert="horz" lIns="96634" tIns="48317" rIns="96634" bIns="48317" rtlCol="0" anchor="b"/>
          <a:lstStyle>
            <a:lvl1pPr algn="r">
              <a:defRPr sz="1300"/>
            </a:lvl1pPr>
          </a:lstStyle>
          <a:p>
            <a:fld id="{D5A997E4-EE34-411C-9FF1-22B934EF533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6088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902075" y="0"/>
            <a:ext cx="2986088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0744533-B833-4BB2-9023-01E46B9BF5A6}" type="datetimeFigureOut">
              <a:rPr lang="ru-RU" smtClean="0"/>
              <a:t>25.06.2025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89038" y="1252538"/>
            <a:ext cx="4511675" cy="338296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8975" y="4822825"/>
            <a:ext cx="5511800" cy="39465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520238"/>
            <a:ext cx="2986088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902075" y="9520238"/>
            <a:ext cx="2986088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DEBA805-CA69-4634-8E7E-30F6E952BDD2}" type="slidenum">
              <a:rPr lang="ru-RU" smtClean="0"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2"/>
          <p:cNvSpPr txBox="1">
            <a:spLocks noGrp="1"/>
          </p:cNvSpPr>
          <p:nvPr>
            <p:ph type="sldNum" sz="quarter"/>
          </p:nvPr>
        </p:nvSpPr>
        <p:spPr>
          <a:xfrm>
            <a:off x="3902598" y="9519054"/>
            <a:ext cx="2975989" cy="492394"/>
          </a:xfrm>
          <a:prstGeom prst="rect">
            <a:avLst/>
          </a:prstGeom>
          <a:noFill/>
          <a:ln w="9525">
            <a:noFill/>
          </a:ln>
        </p:spPr>
        <p:txBody>
          <a:bodyPr lIns="95112" tIns="49458" rIns="95112" bIns="49458" anchor="b" anchorCtr="0"/>
          <a:lstStyle/>
          <a:p>
            <a:pPr>
              <a:buSzPct val="45000"/>
              <a:buFontTx/>
              <a:buChar char="•"/>
              <a:tabLst>
                <a:tab pos="764540" algn="l"/>
                <a:tab pos="1529715" algn="l"/>
                <a:tab pos="2294890" algn="l"/>
                <a:tab pos="3060065" algn="l"/>
              </a:tabLst>
            </a:pPr>
            <a:fld id="{9A0DB2DC-4C9A-4742-B13C-FB6460FD3503}" type="slidenum">
              <a:rPr lang="ru-RU" altLang="ru-RU" dirty="0">
                <a:solidFill>
                  <a:srgbClr val="000000"/>
                </a:solidFill>
                <a:latin typeface="Times New Roman" panose="02020603050405020304" pitchFamily="18" charset="0"/>
              </a:rPr>
              <a:t>1</a:t>
            </a:fld>
            <a:endParaRPr lang="ru-RU" altLang="ru-RU" dirty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8195" name="Text Box 1"/>
          <p:cNvSpPr txBox="1"/>
          <p:nvPr/>
        </p:nvSpPr>
        <p:spPr>
          <a:xfrm>
            <a:off x="3902597" y="9519055"/>
            <a:ext cx="2979179" cy="495874"/>
          </a:xfrm>
          <a:prstGeom prst="rect">
            <a:avLst/>
          </a:prstGeom>
          <a:noFill/>
          <a:ln w="9525">
            <a:noFill/>
          </a:ln>
        </p:spPr>
        <p:txBody>
          <a:bodyPr lIns="95112" tIns="49458" rIns="95112" bIns="49458" anchor="b" anchorCtr="0"/>
          <a:lstStyle/>
          <a:p>
            <a:pPr algn="r" defTabSz="474980" fontAlgn="base">
              <a:spcBef>
                <a:spcPct val="0"/>
              </a:spcBef>
              <a:spcAft>
                <a:spcPct val="0"/>
              </a:spcAft>
              <a:buSzPct val="45000"/>
              <a:buFontTx/>
              <a:buChar char="•"/>
              <a:tabLst>
                <a:tab pos="0" algn="l"/>
                <a:tab pos="473075" algn="l"/>
                <a:tab pos="948055" algn="l"/>
                <a:tab pos="1422400" algn="l"/>
                <a:tab pos="1897380" algn="l"/>
                <a:tab pos="2371725" algn="l"/>
                <a:tab pos="2847340" algn="l"/>
                <a:tab pos="3321685" algn="l"/>
                <a:tab pos="3796665" algn="l"/>
                <a:tab pos="4271010" algn="l"/>
                <a:tab pos="4745990" algn="l"/>
                <a:tab pos="5220335" algn="l"/>
                <a:tab pos="5695950" algn="l"/>
                <a:tab pos="6170295" algn="l"/>
                <a:tab pos="6645275" algn="l"/>
                <a:tab pos="7119620" algn="l"/>
                <a:tab pos="7594600" algn="l"/>
                <a:tab pos="8069580" algn="l"/>
                <a:tab pos="8544560" algn="l"/>
                <a:tab pos="9018905" algn="l"/>
                <a:tab pos="9493885" algn="l"/>
              </a:tabLst>
            </a:pPr>
            <a:fld id="{9A0DB2DC-4C9A-4742-B13C-FB6460FD3503}" type="slidenum">
              <a:rPr lang="ru-RU" altLang="ru-RU" dirty="0">
                <a:solidFill>
                  <a:prstClr val="white"/>
                </a:solidFill>
                <a:ea typeface="Microsoft YaHei" panose="020B0503020204020204" pitchFamily="34" charset="-122"/>
              </a:rPr>
              <a:t>1</a:t>
            </a:fld>
            <a:endParaRPr lang="ru-RU" altLang="ru-RU" dirty="0">
              <a:solidFill>
                <a:prstClr val="white"/>
              </a:solidFill>
              <a:ea typeface="Microsoft YaHei" panose="020B0503020204020204" pitchFamily="34" charset="-122"/>
            </a:endParaRPr>
          </a:p>
        </p:txBody>
      </p:sp>
      <p:sp>
        <p:nvSpPr>
          <p:cNvPr id="8196" name="Rectangle 2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74750" y="1239838"/>
            <a:ext cx="4540250" cy="3406775"/>
          </a:xfrm>
          <a:solidFill>
            <a:srgbClr val="FFFFFF">
              <a:alpha val="100000"/>
            </a:srgbClr>
          </a:solidFill>
        </p:spPr>
      </p:sp>
      <p:sp>
        <p:nvSpPr>
          <p:cNvPr id="8197" name="Rectangle 3"/>
          <p:cNvSpPr>
            <a:spLocks noGrp="1"/>
          </p:cNvSpPr>
          <p:nvPr>
            <p:ph type="body"/>
          </p:nvPr>
        </p:nvSpPr>
        <p:spPr>
          <a:xfrm>
            <a:off x="688975" y="4823034"/>
            <a:ext cx="5511800" cy="3946118"/>
          </a:xfrm>
        </p:spPr>
        <p:txBody>
          <a:bodyPr wrap="none" lIns="95112" tIns="49458" rIns="95112" bIns="49458" anchor="ctr" anchorCtr="0"/>
          <a:lstStyle/>
          <a:p>
            <a:pPr lvl="0"/>
            <a:endParaRPr lang="ru-RU" altLang="ru-RU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12"/>
          <p:cNvSpPr txBox="1">
            <a:spLocks noGrp="1"/>
          </p:cNvSpPr>
          <p:nvPr>
            <p:ph type="sldNum" sz="quarter"/>
          </p:nvPr>
        </p:nvSpPr>
        <p:spPr>
          <a:xfrm>
            <a:off x="3856739" y="9431600"/>
            <a:ext cx="2941018" cy="487870"/>
          </a:xfrm>
          <a:prstGeom prst="rect">
            <a:avLst/>
          </a:prstGeom>
          <a:noFill/>
          <a:ln w="9525">
            <a:noFill/>
          </a:ln>
        </p:spPr>
        <p:txBody>
          <a:bodyPr lIns="94133" tIns="48949" rIns="94133" bIns="48949" anchor="b" anchorCtr="0"/>
          <a:lstStyle/>
          <a:p>
            <a:pPr>
              <a:buChar char="•"/>
            </a:pPr>
            <a:fld id="{9A0DB2DC-4C9A-4742-B13C-FB6460FD3503}" type="slidenum">
              <a:rPr lang="ru-RU" altLang="ru-RU" dirty="0"/>
              <a:t>2</a:t>
            </a:fld>
            <a:endParaRPr lang="ru-RU" altLang="ru-RU" dirty="0"/>
          </a:p>
        </p:txBody>
      </p:sp>
      <p:sp>
        <p:nvSpPr>
          <p:cNvPr id="11267" name="Text Box 1"/>
          <p:cNvSpPr txBox="1"/>
          <p:nvPr/>
        </p:nvSpPr>
        <p:spPr>
          <a:xfrm>
            <a:off x="3856738" y="9431600"/>
            <a:ext cx="2944170" cy="491318"/>
          </a:xfrm>
          <a:prstGeom prst="rect">
            <a:avLst/>
          </a:prstGeom>
          <a:noFill/>
          <a:ln w="9525">
            <a:noFill/>
          </a:ln>
        </p:spPr>
        <p:txBody>
          <a:bodyPr lIns="94133" tIns="48949" rIns="94133" bIns="48949" anchor="b" anchorCtr="0"/>
          <a:lstStyle/>
          <a:p>
            <a:pPr algn="r" defTabSz="470535" eaLnBrk="1" hangingPunct="1">
              <a:buSzPct val="45000"/>
              <a:buChar char="•"/>
              <a:tabLst>
                <a:tab pos="0" algn="l"/>
                <a:tab pos="467360" algn="l"/>
                <a:tab pos="937895" algn="l"/>
                <a:tab pos="1407160" algn="l"/>
                <a:tab pos="1877695" algn="l"/>
                <a:tab pos="2346960" algn="l"/>
                <a:tab pos="2817495" algn="l"/>
                <a:tab pos="3286760" algn="l"/>
                <a:tab pos="3757295" algn="l"/>
                <a:tab pos="4226560" algn="l"/>
                <a:tab pos="4697095" algn="l"/>
                <a:tab pos="5166360" algn="l"/>
                <a:tab pos="5636895" algn="l"/>
                <a:tab pos="6106160" algn="l"/>
                <a:tab pos="6576695" algn="l"/>
                <a:tab pos="7045960" algn="l"/>
                <a:tab pos="7516495" algn="l"/>
                <a:tab pos="7985760" algn="l"/>
                <a:tab pos="8456295" algn="l"/>
                <a:tab pos="8925560" algn="l"/>
                <a:tab pos="9396095" algn="l"/>
              </a:tabLst>
            </a:pPr>
            <a:fld id="{9A0DB2DC-4C9A-4742-B13C-FB6460FD3503}" type="slidenum">
              <a:rPr lang="ru-RU" altLang="ru-RU" dirty="0"/>
              <a:t>2</a:t>
            </a:fld>
            <a:endParaRPr lang="ru-RU" altLang="ru-RU" dirty="0"/>
          </a:p>
        </p:txBody>
      </p:sp>
      <p:sp>
        <p:nvSpPr>
          <p:cNvPr id="11268" name="Rectangle 2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52525" y="1228725"/>
            <a:ext cx="4503738" cy="3376613"/>
          </a:xfrm>
          <a:solidFill>
            <a:srgbClr val="FFFFFF">
              <a:alpha val="100000"/>
            </a:srgbClr>
          </a:solidFill>
        </p:spPr>
      </p:sp>
      <p:sp>
        <p:nvSpPr>
          <p:cNvPr id="11269" name="Rectangle 3"/>
          <p:cNvSpPr>
            <a:spLocks noGrp="1"/>
          </p:cNvSpPr>
          <p:nvPr>
            <p:ph type="body"/>
          </p:nvPr>
        </p:nvSpPr>
        <p:spPr>
          <a:xfrm>
            <a:off x="680880" y="4778724"/>
            <a:ext cx="5447030" cy="3909863"/>
          </a:xfrm>
        </p:spPr>
        <p:txBody>
          <a:bodyPr wrap="none" lIns="94133" tIns="48949" rIns="94133" bIns="48949" anchor="ctr" anchorCtr="0"/>
          <a:lstStyle/>
          <a:p>
            <a:pPr lvl="0"/>
            <a:endParaRPr lang="ru-RU" altLang="ru-RU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46175" y="1228725"/>
            <a:ext cx="4495800" cy="337185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12"/>
          <p:cNvSpPr txBox="1">
            <a:spLocks noGrp="1"/>
          </p:cNvSpPr>
          <p:nvPr>
            <p:ph type="sldNum" sz="quarter"/>
          </p:nvPr>
        </p:nvSpPr>
        <p:spPr>
          <a:xfrm>
            <a:off x="3850444" y="9428584"/>
            <a:ext cx="2936218" cy="487714"/>
          </a:xfrm>
          <a:prstGeom prst="rect">
            <a:avLst/>
          </a:prstGeom>
          <a:noFill/>
          <a:ln w="9525">
            <a:noFill/>
          </a:ln>
        </p:spPr>
        <p:txBody>
          <a:bodyPr lIns="94058" tIns="48910" rIns="94058" bIns="48910" anchor="b" anchorCtr="0"/>
          <a:lstStyle/>
          <a:p>
            <a:pPr>
              <a:buChar char="•"/>
            </a:pPr>
            <a:fld id="{9A0DB2DC-4C9A-4742-B13C-FB6460FD3503}" type="slidenum">
              <a:rPr lang="ru-RU" altLang="ru-RU" dirty="0"/>
              <a:t>8</a:t>
            </a:fld>
            <a:endParaRPr lang="ru-RU" altLang="ru-RU" dirty="0"/>
          </a:p>
        </p:txBody>
      </p:sp>
      <p:sp>
        <p:nvSpPr>
          <p:cNvPr id="20483" name="Text Box 1"/>
          <p:cNvSpPr txBox="1"/>
          <p:nvPr/>
        </p:nvSpPr>
        <p:spPr>
          <a:xfrm>
            <a:off x="3850443" y="9428584"/>
            <a:ext cx="2939365" cy="491161"/>
          </a:xfrm>
          <a:prstGeom prst="rect">
            <a:avLst/>
          </a:prstGeom>
          <a:noFill/>
          <a:ln w="9525">
            <a:noFill/>
          </a:ln>
        </p:spPr>
        <p:txBody>
          <a:bodyPr lIns="94058" tIns="48910" rIns="94058" bIns="48910" anchor="b" anchorCtr="0"/>
          <a:lstStyle/>
          <a:p>
            <a:pPr algn="r" defTabSz="469900" eaLnBrk="1" hangingPunct="1">
              <a:buSzPct val="45000"/>
              <a:buChar char="•"/>
              <a:tabLst>
                <a:tab pos="0" algn="l"/>
                <a:tab pos="466725" algn="l"/>
                <a:tab pos="936625" algn="l"/>
                <a:tab pos="1405890" algn="l"/>
                <a:tab pos="1875790" algn="l"/>
                <a:tab pos="2345055" algn="l"/>
                <a:tab pos="2814955" algn="l"/>
                <a:tab pos="3284220" algn="l"/>
                <a:tab pos="3754120" algn="l"/>
                <a:tab pos="4223385" algn="l"/>
                <a:tab pos="4693285" algn="l"/>
                <a:tab pos="5162550" algn="l"/>
                <a:tab pos="5632450" algn="l"/>
                <a:tab pos="6101715" algn="l"/>
                <a:tab pos="6571615" algn="l"/>
                <a:tab pos="7040245" algn="l"/>
                <a:tab pos="7510145" algn="l"/>
                <a:tab pos="7979410" algn="l"/>
                <a:tab pos="8449310" algn="l"/>
                <a:tab pos="8918575" algn="l"/>
                <a:tab pos="9388475" algn="l"/>
              </a:tabLst>
            </a:pPr>
            <a:fld id="{9A0DB2DC-4C9A-4742-B13C-FB6460FD3503}" type="slidenum">
              <a:rPr lang="ru-RU" altLang="ru-RU" dirty="0">
                <a:solidFill>
                  <a:srgbClr val="FFFFFF"/>
                </a:solidFill>
              </a:rPr>
              <a:t>8</a:t>
            </a:fld>
            <a:endParaRPr lang="ru-RU" altLang="ru-RU" dirty="0">
              <a:solidFill>
                <a:srgbClr val="FFFFFF"/>
              </a:solidFill>
            </a:endParaRPr>
          </a:p>
        </p:txBody>
      </p:sp>
      <p:sp>
        <p:nvSpPr>
          <p:cNvPr id="20484" name="Rectangle 2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9350" y="1228725"/>
            <a:ext cx="4498975" cy="3375025"/>
          </a:xfrm>
          <a:solidFill>
            <a:srgbClr val="FFFFFF">
              <a:alpha val="100000"/>
            </a:srgbClr>
          </a:solidFill>
        </p:spPr>
      </p:sp>
      <p:sp>
        <p:nvSpPr>
          <p:cNvPr id="20485" name="Rectangle 3"/>
          <p:cNvSpPr>
            <a:spLocks noGrp="1"/>
          </p:cNvSpPr>
          <p:nvPr>
            <p:ph type="body"/>
          </p:nvPr>
        </p:nvSpPr>
        <p:spPr>
          <a:xfrm>
            <a:off x="679768" y="4777195"/>
            <a:ext cx="5438140" cy="3908613"/>
          </a:xfrm>
        </p:spPr>
        <p:txBody>
          <a:bodyPr wrap="none" lIns="94058" tIns="48910" rIns="94058" bIns="48910" anchor="ctr" anchorCtr="0"/>
          <a:lstStyle/>
          <a:p>
            <a:pPr lvl="0"/>
            <a:endParaRPr lang="ru-RU" altLang="ru-RU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12"/>
          <p:cNvSpPr txBox="1">
            <a:spLocks noGrp="1"/>
          </p:cNvSpPr>
          <p:nvPr>
            <p:ph type="sldNum" sz="quarter"/>
          </p:nvPr>
        </p:nvSpPr>
        <p:spPr>
          <a:xfrm>
            <a:off x="3850444" y="9428584"/>
            <a:ext cx="2936218" cy="487714"/>
          </a:xfrm>
          <a:prstGeom prst="rect">
            <a:avLst/>
          </a:prstGeom>
          <a:noFill/>
          <a:ln w="9525">
            <a:noFill/>
          </a:ln>
        </p:spPr>
        <p:txBody>
          <a:bodyPr lIns="94058" tIns="48910" rIns="94058" bIns="48910" anchor="b" anchorCtr="0"/>
          <a:lstStyle/>
          <a:p>
            <a:pPr>
              <a:buChar char="•"/>
            </a:pPr>
            <a:fld id="{9A0DB2DC-4C9A-4742-B13C-FB6460FD3503}" type="slidenum">
              <a:rPr lang="ru-RU" altLang="ru-RU" dirty="0"/>
              <a:t>9</a:t>
            </a:fld>
            <a:endParaRPr lang="ru-RU" altLang="ru-RU" dirty="0"/>
          </a:p>
        </p:txBody>
      </p:sp>
      <p:sp>
        <p:nvSpPr>
          <p:cNvPr id="25603" name="Rectangle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6175" y="1228725"/>
            <a:ext cx="4498975" cy="3375025"/>
          </a:xfrm>
          <a:solidFill>
            <a:srgbClr val="FFFFFF">
              <a:alpha val="100000"/>
            </a:srgbClr>
          </a:solidFill>
        </p:spPr>
      </p:sp>
      <p:sp>
        <p:nvSpPr>
          <p:cNvPr id="25604" name="Rectangle 2"/>
          <p:cNvSpPr>
            <a:spLocks noGrp="1"/>
          </p:cNvSpPr>
          <p:nvPr>
            <p:ph type="body"/>
          </p:nvPr>
        </p:nvSpPr>
        <p:spPr>
          <a:xfrm>
            <a:off x="679768" y="4777196"/>
            <a:ext cx="5431845" cy="3901720"/>
          </a:xfrm>
        </p:spPr>
        <p:txBody>
          <a:bodyPr wrap="none" lIns="94058" tIns="48910" rIns="94058" bIns="48910" anchor="ctr" anchorCtr="0"/>
          <a:lstStyle/>
          <a:p>
            <a:pPr lvl="0"/>
            <a:endParaRPr lang="ru-RU" altLang="ru-RU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6175" y="1228725"/>
            <a:ext cx="4495800" cy="3371850"/>
          </a:xfrm>
        </p:spPr>
      </p:sp>
      <p:sp>
        <p:nvSpPr>
          <p:cNvPr id="30723" name="Заметки 2"/>
          <p:cNvSpPr>
            <a:spLocks noGrp="1"/>
          </p:cNvSpPr>
          <p:nvPr>
            <p:ph type="body" idx="1"/>
          </p:nvPr>
        </p:nvSpPr>
        <p:spPr/>
        <p:txBody>
          <a:bodyPr wrap="square" lIns="94058" tIns="48910" rIns="94058" bIns="48910" anchor="t" anchorCtr="0"/>
          <a:lstStyle/>
          <a:p>
            <a:pPr lvl="0"/>
            <a:endParaRPr lang="ru-RU" altLang="ru-RU" dirty="0"/>
          </a:p>
        </p:txBody>
      </p:sp>
      <p:sp>
        <p:nvSpPr>
          <p:cNvPr id="30724" name="Номер слайда 3"/>
          <p:cNvSpPr txBox="1">
            <a:spLocks noGrp="1"/>
          </p:cNvSpPr>
          <p:nvPr>
            <p:ph type="sldNum" sz="quarter"/>
          </p:nvPr>
        </p:nvSpPr>
        <p:spPr>
          <a:xfrm>
            <a:off x="3850444" y="9428584"/>
            <a:ext cx="2936218" cy="487714"/>
          </a:xfrm>
          <a:prstGeom prst="rect">
            <a:avLst/>
          </a:prstGeom>
          <a:noFill/>
          <a:ln w="9525">
            <a:noFill/>
          </a:ln>
        </p:spPr>
        <p:txBody>
          <a:bodyPr lIns="94058" tIns="48910" rIns="94058" bIns="48910" anchor="b" anchorCtr="0"/>
          <a:lstStyle/>
          <a:p>
            <a:fld id="{9A0DB2DC-4C9A-4742-B13C-FB6460FD3503}" type="slidenum">
              <a:rPr lang="ru-RU" altLang="ru-RU" dirty="0"/>
              <a:t>11</a:t>
            </a:fld>
            <a:endParaRPr lang="ru-RU" altLang="ru-RU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3AE0351F-A8C7-4CCA-B06B-8B5C50C4CBDE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24</a:t>
            </a:fld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Дата 3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0FD27D99-B261-4E03-993A-0A3A8769C2B1}" type="datetimeFigureOut">
              <a:rPr lang="ru-RU" smtClean="0"/>
              <a:t>25.06.2025</a:t>
            </a:fld>
            <a:endParaRPr lang="ru-RU" dirty="0"/>
          </a:p>
        </p:txBody>
      </p:sp>
      <p:sp>
        <p:nvSpPr>
          <p:cNvPr id="10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11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905B0ABA-18E7-43B9-841E-E71FEB0604BD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12" name="Заголовок 1"/>
          <p:cNvSpPr>
            <a:spLocks noGrp="1"/>
          </p:cNvSpPr>
          <p:nvPr>
            <p:ph type="title" hasCustomPrompt="1"/>
          </p:nvPr>
        </p:nvSpPr>
        <p:spPr>
          <a:xfrm>
            <a:off x="803218" y="32493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/>
              <a:t>Наименование бережливого проекта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F3C05B-F61D-4F73-8710-A4015143944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t>25.06.2025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3A1AC2-7B32-4420-B879-2520FB4A397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Дата 3"/>
          <p:cNvSpPr>
            <a:spLocks noGrp="1"/>
          </p:cNvSpPr>
          <p:nvPr>
            <p:ph type="dt" sz="half" idx="10"/>
          </p:nvPr>
        </p:nvSpPr>
        <p:spPr>
          <a:xfrm>
            <a:off x="628650" y="6356352"/>
            <a:ext cx="2057400" cy="365125"/>
          </a:xfrm>
        </p:spPr>
        <p:txBody>
          <a:bodyPr/>
          <a:lstStyle/>
          <a:p>
            <a:pPr>
              <a:defRPr/>
            </a:pPr>
            <a:fld id="{0FD27D99-B261-4E03-993A-0A3A8769C2B1}" type="datetimeFigureOut">
              <a:rPr lang="ru-RU" sz="675" smtClean="0">
                <a:solidFill>
                  <a:prstClr val="black">
                    <a:tint val="75000"/>
                  </a:prstClr>
                </a:solidFill>
              </a:rPr>
              <a:t>25.06.2025</a:t>
            </a:fld>
            <a:endParaRPr lang="ru-RU" sz="675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028950" y="6356352"/>
            <a:ext cx="3086100" cy="365125"/>
          </a:xfrm>
        </p:spPr>
        <p:txBody>
          <a:bodyPr/>
          <a:lstStyle/>
          <a:p>
            <a:pPr>
              <a:defRPr/>
            </a:pPr>
            <a:endParaRPr lang="ru-RU" sz="675" cap="all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1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457950" y="6356352"/>
            <a:ext cx="2057400" cy="365125"/>
          </a:xfrm>
        </p:spPr>
        <p:txBody>
          <a:bodyPr/>
          <a:lstStyle/>
          <a:p>
            <a:pPr>
              <a:defRPr/>
            </a:pPr>
            <a:fld id="{905B0ABA-18E7-43B9-841E-E71FEB0604BD}" type="slidenum">
              <a:rPr lang="ru-RU" sz="790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ru-RU" sz="790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2" name="Заголовок 1"/>
          <p:cNvSpPr>
            <a:spLocks noGrp="1"/>
          </p:cNvSpPr>
          <p:nvPr>
            <p:ph type="title" hasCustomPrompt="1"/>
          </p:nvPr>
        </p:nvSpPr>
        <p:spPr>
          <a:xfrm>
            <a:off x="803218" y="3249327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/>
              <a:t>Наименование бережливого проекта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Дата 3"/>
          <p:cNvSpPr>
            <a:spLocks noGrp="1"/>
          </p:cNvSpPr>
          <p:nvPr>
            <p:ph type="dt" sz="half" idx="10"/>
          </p:nvPr>
        </p:nvSpPr>
        <p:spPr>
          <a:xfrm>
            <a:off x="628650" y="6356352"/>
            <a:ext cx="2057400" cy="365125"/>
          </a:xfrm>
        </p:spPr>
        <p:txBody>
          <a:bodyPr/>
          <a:lstStyle/>
          <a:p>
            <a:fld id="{0FD27D99-B261-4E03-993A-0A3A8769C2B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t>25.06.2025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028950" y="6356352"/>
            <a:ext cx="3086100" cy="365125"/>
          </a:xfrm>
        </p:spPr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1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457950" y="6356352"/>
            <a:ext cx="2057400" cy="365125"/>
          </a:xfrm>
        </p:spPr>
        <p:txBody>
          <a:bodyPr/>
          <a:lstStyle/>
          <a:p>
            <a:fld id="{905B0ABA-18E7-43B9-841E-E71FEB0604B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2" name="Заголовок 1"/>
          <p:cNvSpPr>
            <a:spLocks noGrp="1"/>
          </p:cNvSpPr>
          <p:nvPr>
            <p:ph type="title" hasCustomPrompt="1"/>
          </p:nvPr>
        </p:nvSpPr>
        <p:spPr>
          <a:xfrm>
            <a:off x="803218" y="3249327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/>
              <a:t>Наименование бережливого проекта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Дата 3"/>
          <p:cNvSpPr>
            <a:spLocks noGrp="1"/>
          </p:cNvSpPr>
          <p:nvPr>
            <p:ph type="dt" sz="half" idx="10"/>
          </p:nvPr>
        </p:nvSpPr>
        <p:spPr>
          <a:xfrm>
            <a:off x="628650" y="6356352"/>
            <a:ext cx="2057400" cy="365125"/>
          </a:xfrm>
        </p:spPr>
        <p:txBody>
          <a:bodyPr/>
          <a:lstStyle/>
          <a:p>
            <a:fld id="{0FD27D99-B261-4E03-993A-0A3A8769C2B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t>25.06.2025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028950" y="6356352"/>
            <a:ext cx="3086100" cy="365125"/>
          </a:xfrm>
        </p:spPr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1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457950" y="6356352"/>
            <a:ext cx="2057400" cy="365125"/>
          </a:xfrm>
        </p:spPr>
        <p:txBody>
          <a:bodyPr/>
          <a:lstStyle/>
          <a:p>
            <a:fld id="{905B0ABA-18E7-43B9-841E-E71FEB0604B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2" name="Заголовок 1"/>
          <p:cNvSpPr>
            <a:spLocks noGrp="1"/>
          </p:cNvSpPr>
          <p:nvPr>
            <p:ph type="title" hasCustomPrompt="1"/>
          </p:nvPr>
        </p:nvSpPr>
        <p:spPr>
          <a:xfrm>
            <a:off x="803218" y="3249327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/>
              <a:t>Наименование бережливого проекта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Дата 3"/>
          <p:cNvSpPr>
            <a:spLocks noGrp="1"/>
          </p:cNvSpPr>
          <p:nvPr>
            <p:ph type="dt" sz="half" idx="10"/>
          </p:nvPr>
        </p:nvSpPr>
        <p:spPr>
          <a:xfrm>
            <a:off x="628650" y="6356352"/>
            <a:ext cx="2057400" cy="365125"/>
          </a:xfrm>
        </p:spPr>
        <p:txBody>
          <a:bodyPr/>
          <a:lstStyle/>
          <a:p>
            <a:fld id="{0FD27D99-B261-4E03-993A-0A3A8769C2B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t>25.06.2025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028950" y="6356352"/>
            <a:ext cx="3086100" cy="365125"/>
          </a:xfrm>
        </p:spPr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1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457950" y="6356352"/>
            <a:ext cx="2057400" cy="365125"/>
          </a:xfrm>
        </p:spPr>
        <p:txBody>
          <a:bodyPr/>
          <a:lstStyle/>
          <a:p>
            <a:fld id="{905B0ABA-18E7-43B9-841E-E71FEB0604B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2" name="Заголовок 1"/>
          <p:cNvSpPr>
            <a:spLocks noGrp="1"/>
          </p:cNvSpPr>
          <p:nvPr>
            <p:ph type="title" hasCustomPrompt="1"/>
          </p:nvPr>
        </p:nvSpPr>
        <p:spPr>
          <a:xfrm>
            <a:off x="803218" y="3249327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/>
              <a:t>Наименование бережливого проекта</a:t>
            </a: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F3C05B-F61D-4F73-8710-A4015143944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t>25.06.2025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3A1AC2-7B32-4420-B879-2520FB4A397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F3C05B-F61D-4F73-8710-A4015143944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t>25.06.2025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3A1AC2-7B32-4420-B879-2520FB4A397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Дата 3"/>
          <p:cNvSpPr>
            <a:spLocks noGrp="1"/>
          </p:cNvSpPr>
          <p:nvPr>
            <p:ph type="dt" sz="half" idx="10"/>
          </p:nvPr>
        </p:nvSpPr>
        <p:spPr>
          <a:xfrm>
            <a:off x="628650" y="6356352"/>
            <a:ext cx="2057400" cy="365125"/>
          </a:xfrm>
        </p:spPr>
        <p:txBody>
          <a:bodyPr/>
          <a:lstStyle/>
          <a:p>
            <a:pPr>
              <a:defRPr/>
            </a:pPr>
            <a:fld id="{0FD27D99-B261-4E03-993A-0A3A8769C2B1}" type="datetimeFigureOut">
              <a:rPr lang="ru-RU" sz="675" smtClean="0">
                <a:solidFill>
                  <a:prstClr val="black">
                    <a:tint val="75000"/>
                  </a:prstClr>
                </a:solidFill>
              </a:rPr>
              <a:t>25.06.2025</a:t>
            </a:fld>
            <a:endParaRPr lang="ru-RU" sz="675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028950" y="6356352"/>
            <a:ext cx="3086100" cy="365125"/>
          </a:xfrm>
        </p:spPr>
        <p:txBody>
          <a:bodyPr/>
          <a:lstStyle/>
          <a:p>
            <a:pPr>
              <a:defRPr/>
            </a:pPr>
            <a:endParaRPr lang="ru-RU" sz="675" cap="all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1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457950" y="6356352"/>
            <a:ext cx="2057400" cy="365125"/>
          </a:xfrm>
        </p:spPr>
        <p:txBody>
          <a:bodyPr/>
          <a:lstStyle/>
          <a:p>
            <a:pPr>
              <a:defRPr/>
            </a:pPr>
            <a:fld id="{905B0ABA-18E7-43B9-841E-E71FEB0604BD}" type="slidenum">
              <a:rPr lang="ru-RU" sz="790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ru-RU" sz="790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2" name="Заголовок 1"/>
          <p:cNvSpPr>
            <a:spLocks noGrp="1"/>
          </p:cNvSpPr>
          <p:nvPr>
            <p:ph type="title" hasCustomPrompt="1"/>
          </p:nvPr>
        </p:nvSpPr>
        <p:spPr>
          <a:xfrm>
            <a:off x="803218" y="3249327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/>
              <a:t>Наименование бережливого проекта</a:t>
            </a: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Дата 3"/>
          <p:cNvSpPr>
            <a:spLocks noGrp="1"/>
          </p:cNvSpPr>
          <p:nvPr>
            <p:ph type="dt" sz="half" idx="10"/>
          </p:nvPr>
        </p:nvSpPr>
        <p:spPr>
          <a:xfrm>
            <a:off x="628650" y="6356352"/>
            <a:ext cx="2057400" cy="365125"/>
          </a:xfrm>
        </p:spPr>
        <p:txBody>
          <a:bodyPr/>
          <a:lstStyle/>
          <a:p>
            <a:fld id="{0FD27D99-B261-4E03-993A-0A3A8769C2B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t>25.06.2025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028950" y="6356352"/>
            <a:ext cx="3086100" cy="365125"/>
          </a:xfrm>
        </p:spPr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1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457950" y="6356352"/>
            <a:ext cx="2057400" cy="365125"/>
          </a:xfrm>
        </p:spPr>
        <p:txBody>
          <a:bodyPr/>
          <a:lstStyle/>
          <a:p>
            <a:fld id="{905B0ABA-18E7-43B9-841E-E71FEB0604B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2" name="Заголовок 1"/>
          <p:cNvSpPr>
            <a:spLocks noGrp="1"/>
          </p:cNvSpPr>
          <p:nvPr>
            <p:ph type="title" hasCustomPrompt="1"/>
          </p:nvPr>
        </p:nvSpPr>
        <p:spPr>
          <a:xfrm>
            <a:off x="803218" y="3249327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/>
              <a:t>Наименование бережливого проекта</a:t>
            </a: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Дата 3"/>
          <p:cNvSpPr>
            <a:spLocks noGrp="1"/>
          </p:cNvSpPr>
          <p:nvPr>
            <p:ph type="dt" sz="half" idx="10"/>
          </p:nvPr>
        </p:nvSpPr>
        <p:spPr>
          <a:xfrm>
            <a:off x="628650" y="6356352"/>
            <a:ext cx="2057400" cy="365125"/>
          </a:xfrm>
        </p:spPr>
        <p:txBody>
          <a:bodyPr/>
          <a:lstStyle/>
          <a:p>
            <a:fld id="{0FD27D99-B261-4E03-993A-0A3A8769C2B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t>25.06.2025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028950" y="6356352"/>
            <a:ext cx="3086100" cy="365125"/>
          </a:xfrm>
        </p:spPr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1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457950" y="6356352"/>
            <a:ext cx="2057400" cy="365125"/>
          </a:xfrm>
        </p:spPr>
        <p:txBody>
          <a:bodyPr/>
          <a:lstStyle/>
          <a:p>
            <a:fld id="{905B0ABA-18E7-43B9-841E-E71FEB0604B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2" name="Заголовок 1"/>
          <p:cNvSpPr>
            <a:spLocks noGrp="1"/>
          </p:cNvSpPr>
          <p:nvPr>
            <p:ph type="title" hasCustomPrompt="1"/>
          </p:nvPr>
        </p:nvSpPr>
        <p:spPr>
          <a:xfrm>
            <a:off x="803218" y="3249327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/>
              <a:t>Наименование бережливого проекта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7B6EF6-91A9-45D4-90F2-6D7F1684EEAD}" type="datetime1">
              <a:rPr lang="ru-RU" smtClean="0"/>
              <a:t>25.06.2025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Дата 3"/>
          <p:cNvSpPr>
            <a:spLocks noGrp="1"/>
          </p:cNvSpPr>
          <p:nvPr>
            <p:ph type="dt" sz="half" idx="10"/>
          </p:nvPr>
        </p:nvSpPr>
        <p:spPr>
          <a:xfrm>
            <a:off x="628650" y="6356352"/>
            <a:ext cx="2057400" cy="365125"/>
          </a:xfrm>
        </p:spPr>
        <p:txBody>
          <a:bodyPr/>
          <a:lstStyle/>
          <a:p>
            <a:fld id="{0FD27D99-B261-4E03-993A-0A3A8769C2B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t>25.06.2025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028950" y="6356352"/>
            <a:ext cx="3086100" cy="365125"/>
          </a:xfrm>
        </p:spPr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1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457950" y="6356352"/>
            <a:ext cx="2057400" cy="365125"/>
          </a:xfrm>
        </p:spPr>
        <p:txBody>
          <a:bodyPr/>
          <a:lstStyle/>
          <a:p>
            <a:fld id="{905B0ABA-18E7-43B9-841E-E71FEB0604B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2" name="Заголовок 1"/>
          <p:cNvSpPr>
            <a:spLocks noGrp="1"/>
          </p:cNvSpPr>
          <p:nvPr>
            <p:ph type="title" hasCustomPrompt="1"/>
          </p:nvPr>
        </p:nvSpPr>
        <p:spPr>
          <a:xfrm>
            <a:off x="803218" y="3249327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/>
              <a:t>Наименование бережливого проекта</a:t>
            </a: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F3C05B-F61D-4F73-8710-A4015143944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t>25.06.2025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3A1AC2-7B32-4420-B879-2520FB4A397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F3C05B-F61D-4F73-8710-A4015143944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t>25.06.2025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3A1AC2-7B32-4420-B879-2520FB4A397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Дата 3"/>
          <p:cNvSpPr>
            <a:spLocks noGrp="1"/>
          </p:cNvSpPr>
          <p:nvPr>
            <p:ph type="dt" sz="half" idx="10"/>
          </p:nvPr>
        </p:nvSpPr>
        <p:spPr>
          <a:xfrm>
            <a:off x="628650" y="6356352"/>
            <a:ext cx="2057400" cy="365125"/>
          </a:xfrm>
        </p:spPr>
        <p:txBody>
          <a:bodyPr/>
          <a:lstStyle/>
          <a:p>
            <a:pPr>
              <a:defRPr/>
            </a:pPr>
            <a:fld id="{0FD27D99-B261-4E03-993A-0A3A8769C2B1}" type="datetimeFigureOut">
              <a:rPr lang="ru-RU" sz="675" smtClean="0">
                <a:solidFill>
                  <a:prstClr val="black">
                    <a:tint val="75000"/>
                  </a:prstClr>
                </a:solidFill>
              </a:rPr>
              <a:t>25.06.2025</a:t>
            </a:fld>
            <a:endParaRPr lang="ru-RU" sz="675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028950" y="6356352"/>
            <a:ext cx="3086100" cy="365125"/>
          </a:xfrm>
        </p:spPr>
        <p:txBody>
          <a:bodyPr/>
          <a:lstStyle/>
          <a:p>
            <a:pPr>
              <a:defRPr/>
            </a:pPr>
            <a:endParaRPr lang="ru-RU" sz="675" cap="all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1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457950" y="6356352"/>
            <a:ext cx="2057400" cy="365125"/>
          </a:xfrm>
        </p:spPr>
        <p:txBody>
          <a:bodyPr/>
          <a:lstStyle/>
          <a:p>
            <a:pPr>
              <a:defRPr/>
            </a:pPr>
            <a:fld id="{905B0ABA-18E7-43B9-841E-E71FEB0604BD}" type="slidenum">
              <a:rPr lang="ru-RU" sz="790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ru-RU" sz="790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2" name="Заголовок 1"/>
          <p:cNvSpPr>
            <a:spLocks noGrp="1"/>
          </p:cNvSpPr>
          <p:nvPr>
            <p:ph type="title" hasCustomPrompt="1"/>
          </p:nvPr>
        </p:nvSpPr>
        <p:spPr>
          <a:xfrm>
            <a:off x="803218" y="3249327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/>
              <a:t>Наименование бережливого проекта</a:t>
            </a: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Дата 3"/>
          <p:cNvSpPr>
            <a:spLocks noGrp="1"/>
          </p:cNvSpPr>
          <p:nvPr>
            <p:ph type="dt" sz="half" idx="10"/>
          </p:nvPr>
        </p:nvSpPr>
        <p:spPr>
          <a:xfrm>
            <a:off x="628650" y="6356352"/>
            <a:ext cx="2057400" cy="365125"/>
          </a:xfrm>
        </p:spPr>
        <p:txBody>
          <a:bodyPr/>
          <a:lstStyle/>
          <a:p>
            <a:fld id="{0FD27D99-B261-4E03-993A-0A3A8769C2B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t>25.06.2025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028950" y="6356352"/>
            <a:ext cx="3086100" cy="365125"/>
          </a:xfrm>
        </p:spPr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1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457950" y="6356352"/>
            <a:ext cx="2057400" cy="365125"/>
          </a:xfrm>
        </p:spPr>
        <p:txBody>
          <a:bodyPr/>
          <a:lstStyle/>
          <a:p>
            <a:fld id="{905B0ABA-18E7-43B9-841E-E71FEB0604B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2" name="Заголовок 1"/>
          <p:cNvSpPr>
            <a:spLocks noGrp="1"/>
          </p:cNvSpPr>
          <p:nvPr>
            <p:ph type="title" hasCustomPrompt="1"/>
          </p:nvPr>
        </p:nvSpPr>
        <p:spPr>
          <a:xfrm>
            <a:off x="803218" y="3249327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/>
              <a:t>Наименование бережливого проекта</a:t>
            </a: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06335" y="781395"/>
            <a:ext cx="7692206" cy="556337"/>
          </a:xfrm>
        </p:spPr>
        <p:txBody>
          <a:bodyPr/>
          <a:lstStyle>
            <a:lvl1pPr>
              <a:defRPr/>
            </a:lvl1pPr>
          </a:lstStyle>
          <a:p>
            <a:r>
              <a:rPr lang="ru-RU" dirty="0"/>
              <a:t>ПОДЗАГОЛОВОК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ru-RU" dirty="0"/>
              <a:t>Текст</a:t>
            </a:r>
          </a:p>
          <a:p>
            <a:pPr lvl="0"/>
            <a:r>
              <a:rPr lang="ru-RU" dirty="0"/>
              <a:t>Иллюстрации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t>6/25/2025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81FB53-BAF6-4779-B5EB-7EE1574C4060}" type="datetimeFigureOut">
              <a:rPr lang="ru-RU" smtClean="0"/>
              <a:t>25.06.2025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59618C-57B4-4A7E-813A-36A1846F8A91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81FB53-BAF6-4779-B5EB-7EE1574C4060}" type="datetimeFigureOut">
              <a:rPr lang="ru-RU" smtClean="0"/>
              <a:t>25.06.2025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59618C-57B4-4A7E-813A-36A1846F8A91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>
              <a:defRPr/>
            </a:pPr>
            <a:fld id="{13EFCEB9-C612-45CF-AB2B-253DA459B337}" type="slidenum">
              <a:rPr lang="ru-RU" altLang="ru-RU"/>
              <a:t>‹#›</a:t>
            </a:fld>
            <a:endParaRPr lang="ru-RU" altLang="ru-RU" dirty="0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>
              <a:defRPr/>
            </a:pPr>
            <a:fld id="{13EFCEB9-C612-45CF-AB2B-253DA459B337}" type="slidenum">
              <a:rPr lang="ru-RU" altLang="ru-RU"/>
              <a:t>‹#›</a:t>
            </a:fld>
            <a:endParaRPr lang="ru-RU" alt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06335" y="781395"/>
            <a:ext cx="7692206" cy="556337"/>
          </a:xfrm>
        </p:spPr>
        <p:txBody>
          <a:bodyPr/>
          <a:lstStyle>
            <a:lvl1pPr>
              <a:defRPr/>
            </a:lvl1pPr>
          </a:lstStyle>
          <a:p>
            <a:r>
              <a:rPr lang="ru-RU" dirty="0"/>
              <a:t>ПОДЗАГОЛОВОК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ru-RU" dirty="0"/>
              <a:t>Текст</a:t>
            </a:r>
          </a:p>
          <a:p>
            <a:pPr lvl="0"/>
            <a:r>
              <a:rPr lang="ru-RU" dirty="0"/>
              <a:t>Иллюстрации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t>6/25/2025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>
              <a:defRPr/>
            </a:pPr>
            <a:fld id="{13EFCEB9-C612-45CF-AB2B-253DA459B337}" type="slidenum">
              <a:rPr lang="ru-RU" altLang="ru-RU"/>
              <a:t>‹#›</a:t>
            </a:fld>
            <a:endParaRPr lang="ru-RU" altLang="ru-RU" dirty="0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4963"/>
            <a:ext cx="4035425" cy="4521200"/>
          </a:xfrm>
        </p:spPr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5025" y="1604963"/>
            <a:ext cx="4037013" cy="4521200"/>
          </a:xfrm>
        </p:spPr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>
              <a:defRPr/>
            </a:pPr>
            <a:fld id="{13EFCEB9-C612-45CF-AB2B-253DA459B337}" type="slidenum">
              <a:rPr lang="ru-RU" altLang="ru-RU"/>
              <a:t>‹#›</a:t>
            </a:fld>
            <a:endParaRPr lang="ru-RU" altLang="ru-RU" dirty="0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>
              <a:defRPr/>
            </a:pPr>
            <a:fld id="{13EFCEB9-C612-45CF-AB2B-253DA459B337}" type="slidenum">
              <a:rPr lang="ru-RU" altLang="ru-RU"/>
              <a:t>‹#›</a:t>
            </a:fld>
            <a:endParaRPr lang="ru-RU" altLang="ru-RU" dirty="0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ий номер слайда 2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>
              <a:defRPr/>
            </a:pPr>
            <a:fld id="{13EFCEB9-C612-45CF-AB2B-253DA459B337}" type="slidenum">
              <a:rPr lang="ru-RU" altLang="ru-RU"/>
              <a:t>‹#›</a:t>
            </a:fld>
            <a:endParaRPr lang="ru-RU" altLang="ru-RU" dirty="0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ий номер слайда 1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>
              <a:defRPr/>
            </a:pPr>
            <a:fld id="{13EFCEB9-C612-45CF-AB2B-253DA459B337}" type="slidenum">
              <a:rPr lang="ru-RU" altLang="ru-RU"/>
              <a:t>‹#›</a:t>
            </a:fld>
            <a:endParaRPr lang="ru-RU" altLang="ru-RU" dirty="0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>
              <a:defRPr/>
            </a:pPr>
            <a:fld id="{13EFCEB9-C612-45CF-AB2B-253DA459B337}" type="slidenum">
              <a:rPr lang="ru-RU" altLang="ru-RU"/>
              <a:t>‹#›</a:t>
            </a:fld>
            <a:endParaRPr lang="ru-RU" altLang="ru-RU" dirty="0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 vert="horz" wrap="square" lIns="0" tIns="0" rIns="0" bIns="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449580" rtl="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Pct val="100000"/>
              <a:buFont typeface="Times New Roman" panose="02020603050405020304" pitchFamily="18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>
              <a:defRPr/>
            </a:pPr>
            <a:fld id="{13EFCEB9-C612-45CF-AB2B-253DA459B337}" type="slidenum">
              <a:rPr lang="ru-RU" altLang="ru-RU"/>
              <a:t>‹#›</a:t>
            </a:fld>
            <a:endParaRPr lang="ru-RU" altLang="ru-RU" dirty="0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>
              <a:defRPr/>
            </a:pPr>
            <a:fld id="{13EFCEB9-C612-45CF-AB2B-253DA459B337}" type="slidenum">
              <a:rPr lang="ru-RU" altLang="ru-RU"/>
              <a:t>‹#›</a:t>
            </a:fld>
            <a:endParaRPr lang="ru-RU" altLang="ru-RU" dirty="0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6225" y="1604963"/>
            <a:ext cx="2055813" cy="4521200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604963"/>
            <a:ext cx="6016625" cy="4521200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>
              <a:defRPr/>
            </a:pPr>
            <a:fld id="{13EFCEB9-C612-45CF-AB2B-253DA459B337}" type="slidenum">
              <a:rPr lang="ru-RU" altLang="ru-RU"/>
              <a:t>‹#›</a:t>
            </a:fld>
            <a:endParaRPr lang="ru-RU" alt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81FB53-BAF6-4779-B5EB-7EE1574C4060}" type="datetimeFigureOut">
              <a:rPr lang="ru-RU" smtClean="0"/>
              <a:t>25.06.2025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59618C-57B4-4A7E-813A-36A1846F8A91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defTabSz="44958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  <a:buFontTx/>
              <a:buNone/>
              <a:tabLst>
                <a:tab pos="723900" algn="l"/>
                <a:tab pos="1447800" algn="l"/>
              </a:tabLst>
              <a:defRPr/>
            </a:pPr>
            <a:fld id="{2F9B3409-51B8-4D28-B486-E04822E178D5}" type="slidenum">
              <a:rPr kumimoji="0" lang="ru-RU" altLang="ru-RU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Times New Roman" panose="02020603050405020304" pitchFamily="18" charset="0"/>
                <a:ea typeface="Microsoft YaHei" panose="020B0503020204020204" pitchFamily="34" charset="-122"/>
                <a:cs typeface="+mn-cs"/>
              </a:rPr>
              <a:t>‹#›</a:t>
            </a:fld>
            <a:endParaRPr kumimoji="0" lang="ru-RU" altLang="ru-RU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Times New Roman" panose="02020603050405020304" pitchFamily="18" charset="0"/>
              <a:ea typeface="Microsoft YaHei" panose="020B0503020204020204" pitchFamily="34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ий номер слайда 1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defTabSz="44958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  <a:buFontTx/>
              <a:buNone/>
              <a:tabLst>
                <a:tab pos="723900" algn="l"/>
                <a:tab pos="1447800" algn="l"/>
              </a:tabLst>
              <a:defRPr/>
            </a:pPr>
            <a:fld id="{2F9B3409-51B8-4D28-B486-E04822E178D5}" type="slidenum">
              <a:rPr kumimoji="0" lang="ru-RU" altLang="ru-RU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Times New Roman" panose="02020603050405020304" pitchFamily="18" charset="0"/>
                <a:ea typeface="Microsoft YaHei" panose="020B0503020204020204" pitchFamily="34" charset="-122"/>
                <a:cs typeface="+mn-cs"/>
              </a:rPr>
              <a:t>‹#›</a:t>
            </a:fld>
            <a:endParaRPr kumimoji="0" lang="ru-RU" altLang="ru-RU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Times New Roman" panose="02020603050405020304" pitchFamily="18" charset="0"/>
              <a:ea typeface="Microsoft YaHei" panose="020B0503020204020204" pitchFamily="34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Дата 3"/>
          <p:cNvSpPr>
            <a:spLocks noGrp="1"/>
          </p:cNvSpPr>
          <p:nvPr>
            <p:ph type="dt" sz="half" idx="10"/>
          </p:nvPr>
        </p:nvSpPr>
        <p:spPr>
          <a:xfrm>
            <a:off x="628650" y="6356352"/>
            <a:ext cx="2057400" cy="365125"/>
          </a:xfrm>
        </p:spPr>
        <p:txBody>
          <a:bodyPr/>
          <a:lstStyle/>
          <a:p>
            <a:fld id="{0FD27D99-B261-4E03-993A-0A3A8769C2B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t>25.06.2025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028950" y="6356352"/>
            <a:ext cx="3086100" cy="365125"/>
          </a:xfrm>
        </p:spPr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1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457950" y="6356352"/>
            <a:ext cx="2057400" cy="365125"/>
          </a:xfrm>
        </p:spPr>
        <p:txBody>
          <a:bodyPr/>
          <a:lstStyle/>
          <a:p>
            <a:fld id="{905B0ABA-18E7-43B9-841E-E71FEB0604B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2" name="Заголовок 1"/>
          <p:cNvSpPr>
            <a:spLocks noGrp="1"/>
          </p:cNvSpPr>
          <p:nvPr>
            <p:ph type="title" hasCustomPrompt="1"/>
          </p:nvPr>
        </p:nvSpPr>
        <p:spPr>
          <a:xfrm>
            <a:off x="803218" y="3249327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/>
              <a:t>Наименование бережливого проекта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Дата 3"/>
          <p:cNvSpPr>
            <a:spLocks noGrp="1"/>
          </p:cNvSpPr>
          <p:nvPr>
            <p:ph type="dt" sz="half" idx="10"/>
          </p:nvPr>
        </p:nvSpPr>
        <p:spPr>
          <a:xfrm>
            <a:off x="628650" y="6356352"/>
            <a:ext cx="2057400" cy="365125"/>
          </a:xfrm>
        </p:spPr>
        <p:txBody>
          <a:bodyPr/>
          <a:lstStyle/>
          <a:p>
            <a:fld id="{0FD27D99-B261-4E03-993A-0A3A8769C2B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t>25.06.2025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028950" y="6356352"/>
            <a:ext cx="3086100" cy="365125"/>
          </a:xfrm>
        </p:spPr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1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457950" y="6356352"/>
            <a:ext cx="2057400" cy="365125"/>
          </a:xfrm>
        </p:spPr>
        <p:txBody>
          <a:bodyPr/>
          <a:lstStyle/>
          <a:p>
            <a:fld id="{905B0ABA-18E7-43B9-841E-E71FEB0604B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2" name="Заголовок 1"/>
          <p:cNvSpPr>
            <a:spLocks noGrp="1"/>
          </p:cNvSpPr>
          <p:nvPr>
            <p:ph type="title" hasCustomPrompt="1"/>
          </p:nvPr>
        </p:nvSpPr>
        <p:spPr>
          <a:xfrm>
            <a:off x="803218" y="3249327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/>
              <a:t>Наименование бережливого проекта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F3C05B-F61D-4F73-8710-A4015143944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t>25.06.2025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3A1AC2-7B32-4420-B879-2520FB4A397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.png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6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9.xml"/><Relationship Id="rId7" Type="http://schemas.openxmlformats.org/officeDocument/2006/relationships/theme" Target="../theme/theme3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Relationship Id="rId6" Type="http://schemas.openxmlformats.org/officeDocument/2006/relationships/slideLayout" Target="../slideLayouts/slideLayout12.xml"/><Relationship Id="rId5" Type="http://schemas.openxmlformats.org/officeDocument/2006/relationships/slideLayout" Target="../slideLayouts/slideLayout11.xml"/><Relationship Id="rId4" Type="http://schemas.openxmlformats.org/officeDocument/2006/relationships/slideLayout" Target="../slideLayouts/slideLayout10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15.xml"/><Relationship Id="rId7" Type="http://schemas.openxmlformats.org/officeDocument/2006/relationships/theme" Target="../theme/theme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6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21.xml"/><Relationship Id="rId7" Type="http://schemas.openxmlformats.org/officeDocument/2006/relationships/theme" Target="../theme/theme5.xml"/><Relationship Id="rId2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9.xml"/><Relationship Id="rId6" Type="http://schemas.openxmlformats.org/officeDocument/2006/relationships/slideLayout" Target="../slideLayouts/slideLayout24.xml"/><Relationship Id="rId5" Type="http://schemas.openxmlformats.org/officeDocument/2006/relationships/slideLayout" Target="../slideLayouts/slideLayout23.xml"/><Relationship Id="rId4" Type="http://schemas.openxmlformats.org/officeDocument/2006/relationships/slideLayout" Target="../slideLayouts/slideLayout22.xml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7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theme" Target="../theme/theme6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5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0.xml"/><Relationship Id="rId7" Type="http://schemas.openxmlformats.org/officeDocument/2006/relationships/slideLayout" Target="../slideLayouts/slideLayout34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29.xml"/><Relationship Id="rId1" Type="http://schemas.openxmlformats.org/officeDocument/2006/relationships/slideLayout" Target="../slideLayouts/slideLayout28.xml"/><Relationship Id="rId6" Type="http://schemas.openxmlformats.org/officeDocument/2006/relationships/slideLayout" Target="../slideLayouts/slideLayout33.xml"/><Relationship Id="rId11" Type="http://schemas.openxmlformats.org/officeDocument/2006/relationships/slideLayout" Target="../slideLayouts/slideLayout38.xml"/><Relationship Id="rId5" Type="http://schemas.openxmlformats.org/officeDocument/2006/relationships/slideLayout" Target="../slideLayouts/slideLayout32.xml"/><Relationship Id="rId10" Type="http://schemas.openxmlformats.org/officeDocument/2006/relationships/slideLayout" Target="../slideLayouts/slideLayout37.xml"/><Relationship Id="rId4" Type="http://schemas.openxmlformats.org/officeDocument/2006/relationships/slideLayout" Target="../slideLayouts/slideLayout31.xml"/><Relationship Id="rId9" Type="http://schemas.openxmlformats.org/officeDocument/2006/relationships/slideLayout" Target="../slideLayouts/slideLayout3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58"/>
          <a:stretch>
            <a:fillRect/>
          </a:stretch>
        </p:blipFill>
        <p:spPr>
          <a:xfrm>
            <a:off x="0" y="0"/>
            <a:ext cx="9144000" cy="6641432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03218" y="32493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/>
              <a:t>Наименование бережливого проекта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D27D99-B261-4E03-993A-0A3A8769C2B1}" type="datetimeFigureOut">
              <a:rPr lang="ru-RU" smtClean="0"/>
              <a:t>25.06.2025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05B0ABA-18E7-43B9-841E-E71FEB0604BD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8" name="Прямоугольник 7"/>
          <p:cNvSpPr/>
          <p:nvPr userDrawn="1"/>
        </p:nvSpPr>
        <p:spPr>
          <a:xfrm>
            <a:off x="454084" y="324196"/>
            <a:ext cx="8235834" cy="739833"/>
          </a:xfrm>
          <a:prstGeom prst="rect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44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 userDrawn="1"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58"/>
          <a:stretch>
            <a:fillRect/>
          </a:stretch>
        </p:blipFill>
        <p:spPr>
          <a:xfrm>
            <a:off x="0" y="0"/>
            <a:ext cx="9144000" cy="6641432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45459" y="1465729"/>
            <a:ext cx="7869891" cy="471123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/>
              <a:t>Текст</a:t>
            </a:r>
          </a:p>
          <a:p>
            <a:pPr lvl="0"/>
            <a:r>
              <a:rPr lang="ru-RU" dirty="0"/>
              <a:t>Иллюстрации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3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BD9794-A4CC-42D0-9A65-24C6B9EF4076}" type="datetimeFigureOut">
              <a:rPr lang="en-US" smtClean="0"/>
              <a:t>6/25/2025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3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3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E8DF1E-33BB-4377-9A26-35481BA06C7C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72836" y="681037"/>
            <a:ext cx="7618981" cy="66886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/>
              <a:t>ПОДЗАГОЛОВОК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3" r:id="rId2"/>
    <p:sldLayoutId id="2147483654" r:id="rId3"/>
    <p:sldLayoutId id="2147483655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 userDrawn="1"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58"/>
          <a:stretch>
            <a:fillRect/>
          </a:stretch>
        </p:blipFill>
        <p:spPr>
          <a:xfrm>
            <a:off x="0" y="0"/>
            <a:ext cx="9144000" cy="6641432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03218" y="3249327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/>
              <a:t>Наименование бережливого проекта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28650" y="6356352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D27D99-B261-4E03-993A-0A3A8769C2B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t>25.06.2025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028950" y="6356352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457950" y="6356352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05B0ABA-18E7-43B9-841E-E71FEB0604B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Прямоугольник 7"/>
          <p:cNvSpPr/>
          <p:nvPr userDrawn="1"/>
        </p:nvSpPr>
        <p:spPr>
          <a:xfrm>
            <a:off x="454084" y="324198"/>
            <a:ext cx="8235834" cy="739833"/>
          </a:xfrm>
          <a:prstGeom prst="rect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 sz="1350" dirty="0">
              <a:solidFill>
                <a:prstClr val="black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  <p:sldLayoutId id="2147483658" r:id="rId2"/>
    <p:sldLayoutId id="2147483659" r:id="rId3"/>
    <p:sldLayoutId id="2147483660" r:id="rId4"/>
    <p:sldLayoutId id="2147483661" r:id="rId5"/>
    <p:sldLayoutId id="2147483662" r:id="rId6"/>
  </p:sldLayoutIdLst>
  <p:txStyles>
    <p:titleStyle>
      <a:lvl1pPr algn="ctr" defTabSz="685800" rtl="0" eaLnBrk="1" latinLnBrk="0" hangingPunct="1">
        <a:lnSpc>
          <a:spcPct val="90000"/>
        </a:lnSpc>
        <a:spcBef>
          <a:spcPct val="0"/>
        </a:spcBef>
        <a:buNone/>
        <a:defRPr sz="33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 userDrawn="1"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58"/>
          <a:stretch>
            <a:fillRect/>
          </a:stretch>
        </p:blipFill>
        <p:spPr>
          <a:xfrm>
            <a:off x="0" y="0"/>
            <a:ext cx="9144000" cy="6641432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03218" y="3249327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/>
              <a:t>Наименование бережливого проекта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28650" y="6356352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D27D99-B261-4E03-993A-0A3A8769C2B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t>25.06.2025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028950" y="6356352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457950" y="6356352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05B0ABA-18E7-43B9-841E-E71FEB0604B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Прямоугольник 7"/>
          <p:cNvSpPr/>
          <p:nvPr userDrawn="1"/>
        </p:nvSpPr>
        <p:spPr>
          <a:xfrm>
            <a:off x="454084" y="324198"/>
            <a:ext cx="8235834" cy="739833"/>
          </a:xfrm>
          <a:prstGeom prst="rect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 sz="1350" dirty="0">
              <a:solidFill>
                <a:prstClr val="black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67" r:id="rId4"/>
    <p:sldLayoutId id="2147483668" r:id="rId5"/>
    <p:sldLayoutId id="2147483669" r:id="rId6"/>
  </p:sldLayoutIdLst>
  <p:txStyles>
    <p:titleStyle>
      <a:lvl1pPr algn="ctr" defTabSz="685800" rtl="0" eaLnBrk="1" latinLnBrk="0" hangingPunct="1">
        <a:lnSpc>
          <a:spcPct val="90000"/>
        </a:lnSpc>
        <a:spcBef>
          <a:spcPct val="0"/>
        </a:spcBef>
        <a:buNone/>
        <a:defRPr sz="33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 userDrawn="1"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58"/>
          <a:stretch>
            <a:fillRect/>
          </a:stretch>
        </p:blipFill>
        <p:spPr>
          <a:xfrm>
            <a:off x="0" y="0"/>
            <a:ext cx="9144000" cy="6641432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03218" y="3249327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/>
              <a:t>Наименование бережливого проекта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28650" y="6356352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D27D99-B261-4E03-993A-0A3A8769C2B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t>25.06.2025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028950" y="6356352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457950" y="6356352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05B0ABA-18E7-43B9-841E-E71FEB0604B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Прямоугольник 7"/>
          <p:cNvSpPr/>
          <p:nvPr userDrawn="1"/>
        </p:nvSpPr>
        <p:spPr>
          <a:xfrm>
            <a:off x="454084" y="324198"/>
            <a:ext cx="8235834" cy="739833"/>
          </a:xfrm>
          <a:prstGeom prst="rect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 sz="1350" dirty="0">
              <a:solidFill>
                <a:prstClr val="black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72" r:id="rId2"/>
    <p:sldLayoutId id="2147483673" r:id="rId3"/>
    <p:sldLayoutId id="2147483674" r:id="rId4"/>
    <p:sldLayoutId id="2147483675" r:id="rId5"/>
    <p:sldLayoutId id="2147483676" r:id="rId6"/>
  </p:sldLayoutIdLst>
  <p:txStyles>
    <p:titleStyle>
      <a:lvl1pPr algn="ctr" defTabSz="685800" rtl="0" eaLnBrk="1" latinLnBrk="0" hangingPunct="1">
        <a:lnSpc>
          <a:spcPct val="90000"/>
        </a:lnSpc>
        <a:spcBef>
          <a:spcPct val="0"/>
        </a:spcBef>
        <a:buNone/>
        <a:defRPr sz="33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 userDrawn="1"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58"/>
          <a:stretch>
            <a:fillRect/>
          </a:stretch>
        </p:blipFill>
        <p:spPr>
          <a:xfrm>
            <a:off x="0" y="0"/>
            <a:ext cx="9144000" cy="6641432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45459" y="1465729"/>
            <a:ext cx="7869891" cy="471123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/>
              <a:t>Текст</a:t>
            </a:r>
          </a:p>
          <a:p>
            <a:pPr lvl="0"/>
            <a:r>
              <a:rPr lang="ru-RU" dirty="0"/>
              <a:t>Иллюстрации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3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BD9794-A4CC-42D0-9A65-24C6B9EF4076}" type="datetimeFigureOut">
              <a:rPr lang="en-US" smtClean="0"/>
              <a:t>6/25/2025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3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3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E8DF1E-33BB-4377-9A26-35481BA06C7C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72836" y="681037"/>
            <a:ext cx="7618981" cy="66886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/>
              <a:t>ПОДЗАГОЛОВОК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1"/>
          <p:cNvPicPr>
            <a:picLocks noChangeAspect="1"/>
          </p:cNvPicPr>
          <p:nvPr/>
        </p:nvPicPr>
        <p:blipFill>
          <a:blip r:embed="rId13"/>
          <a:srcRect t="3157"/>
          <a:stretch>
            <a:fillRect/>
          </a:stretch>
        </p:blipFill>
        <p:spPr>
          <a:xfrm>
            <a:off x="0" y="0"/>
            <a:ext cx="9144000" cy="66421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7" name="Rectangle 2"/>
          <p:cNvSpPr>
            <a:spLocks noGrp="1"/>
          </p:cNvSpPr>
          <p:nvPr>
            <p:ph type="title"/>
          </p:nvPr>
        </p:nvSpPr>
        <p:spPr>
          <a:xfrm>
            <a:off x="803275" y="3249613"/>
            <a:ext cx="7877175" cy="1316037"/>
          </a:xfrm>
          <a:prstGeom prst="rect">
            <a:avLst/>
          </a:prstGeom>
          <a:noFill/>
          <a:ln w="9525">
            <a:noFill/>
          </a:ln>
        </p:spPr>
        <p:txBody>
          <a:bodyPr lIns="90000" tIns="46800" rIns="90000" bIns="46800" anchor="ctr" anchorCtr="0"/>
          <a:lstStyle/>
          <a:p>
            <a:pPr lvl="0"/>
            <a:r>
              <a:rPr lang="en-GB" altLang="ru-RU" dirty="0"/>
              <a:t>Для правки текста заголовка щелкните мышью</a:t>
            </a:r>
          </a:p>
        </p:txBody>
      </p:sp>
      <p:sp>
        <p:nvSpPr>
          <p:cNvPr id="1028" name="Text Box 3"/>
          <p:cNvSpPr txBox="1"/>
          <p:nvPr/>
        </p:nvSpPr>
        <p:spPr>
          <a:xfrm>
            <a:off x="628650" y="6353175"/>
            <a:ext cx="2051050" cy="371475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/>
          <a:lstStyle/>
          <a:p>
            <a:pPr defTabSz="449580" eaLnBrk="0" fontAlgn="base" hangingPunct="0">
              <a:spcBef>
                <a:spcPct val="0"/>
              </a:spcBef>
              <a:spcAft>
                <a:spcPct val="0"/>
              </a:spcAft>
              <a:buFont typeface="Times New Roman" panose="02020603050405020304" pitchFamily="18" charset="0"/>
              <a:buNone/>
            </a:pPr>
            <a:endParaRPr lang="ru-RU" altLang="ru-RU" dirty="0">
              <a:solidFill>
                <a:srgbClr val="FFFFFF"/>
              </a:solidFill>
            </a:endParaRPr>
          </a:p>
        </p:txBody>
      </p:sp>
      <p:sp>
        <p:nvSpPr>
          <p:cNvPr id="1029" name="Text Box 4"/>
          <p:cNvSpPr txBox="1"/>
          <p:nvPr/>
        </p:nvSpPr>
        <p:spPr>
          <a:xfrm>
            <a:off x="3028950" y="6354763"/>
            <a:ext cx="308610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/>
          <a:lstStyle/>
          <a:p>
            <a:pPr defTabSz="449580" eaLnBrk="0" fontAlgn="base" hangingPunct="0">
              <a:spcBef>
                <a:spcPct val="0"/>
              </a:spcBef>
              <a:spcAft>
                <a:spcPct val="0"/>
              </a:spcAft>
              <a:buFont typeface="Times New Roman" panose="02020603050405020304" pitchFamily="18" charset="0"/>
              <a:buNone/>
            </a:pPr>
            <a:endParaRPr lang="ru-RU" altLang="ru-RU" dirty="0">
              <a:solidFill>
                <a:srgbClr val="FFFFFF"/>
              </a:solidFill>
            </a:endParaRPr>
          </a:p>
        </p:txBody>
      </p:sp>
      <p:sp>
        <p:nvSpPr>
          <p:cNvPr id="2" name="Rectangle 5"/>
          <p:cNvSpPr>
            <a:spLocks noGrp="1" noChangeArrowheads="1"/>
          </p:cNvSpPr>
          <p:nvPr>
            <p:ph type="sldNum"/>
          </p:nvPr>
        </p:nvSpPr>
        <p:spPr bwMode="auto">
          <a:xfrm>
            <a:off x="6457950" y="6353175"/>
            <a:ext cx="2047875" cy="371475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0000" tIns="46800" rIns="90000" bIns="46800" numCol="1" anchor="ctr" anchorCtr="0" compatLnSpc="1"/>
          <a:lstStyle>
            <a:lvl1pPr>
              <a:buSzPct val="100000"/>
              <a:tabLst>
                <a:tab pos="0" algn="l"/>
                <a:tab pos="447675" algn="l"/>
                <a:tab pos="895350" algn="l"/>
                <a:tab pos="1346200" algn="l"/>
                <a:tab pos="1793875" algn="l"/>
                <a:tab pos="2244725" algn="l"/>
                <a:tab pos="2692400" algn="l"/>
                <a:tab pos="3143250" algn="l"/>
                <a:tab pos="3590925" algn="l"/>
                <a:tab pos="4041775" algn="l"/>
                <a:tab pos="4489450" algn="l"/>
                <a:tab pos="4940300" algn="l"/>
                <a:tab pos="5387975" algn="l"/>
                <a:tab pos="5838825" algn="l"/>
                <a:tab pos="6286500" algn="l"/>
                <a:tab pos="6737350" algn="l"/>
                <a:tab pos="7185025" algn="l"/>
                <a:tab pos="7635875" algn="l"/>
                <a:tab pos="8083550" algn="l"/>
                <a:tab pos="8534400" algn="l"/>
                <a:tab pos="8982075" algn="l"/>
              </a:tabLst>
              <a:defRPr>
                <a:solidFill>
                  <a:srgbClr val="FFFFFF"/>
                </a:solidFill>
              </a:defRPr>
            </a:lvl1pPr>
          </a:lstStyle>
          <a:p>
            <a:pPr defTabSz="44958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3EFCEB9-C612-45CF-AB2B-253DA459B337}" type="slidenum">
              <a:rPr lang="ru-RU" altLang="ru-RU"/>
              <a:t>‹#›</a:t>
            </a:fld>
            <a:endParaRPr lang="ru-RU" altLang="ru-RU" dirty="0"/>
          </a:p>
        </p:txBody>
      </p:sp>
      <p:sp>
        <p:nvSpPr>
          <p:cNvPr id="1031" name="Rectangle 6"/>
          <p:cNvSpPr/>
          <p:nvPr/>
        </p:nvSpPr>
        <p:spPr>
          <a:xfrm>
            <a:off x="454025" y="323850"/>
            <a:ext cx="8235950" cy="739775"/>
          </a:xfrm>
          <a:prstGeom prst="rect">
            <a:avLst/>
          </a:prstGeom>
          <a:solidFill>
            <a:srgbClr val="FFFFFF">
              <a:alpha val="89803"/>
            </a:srgbClr>
          </a:solidFill>
          <a:ln w="9525">
            <a:noFill/>
          </a:ln>
        </p:spPr>
        <p:txBody>
          <a:bodyPr wrap="none" anchor="ctr" anchorCtr="0"/>
          <a:lstStyle/>
          <a:p>
            <a:pPr defTabSz="449580" eaLnBrk="0" fontAlgn="base" hangingPunct="0">
              <a:spcBef>
                <a:spcPct val="0"/>
              </a:spcBef>
              <a:spcAft>
                <a:spcPct val="0"/>
              </a:spcAft>
              <a:buFont typeface="Times New Roman" panose="02020603050405020304" pitchFamily="18" charset="0"/>
              <a:buNone/>
            </a:pPr>
            <a:endParaRPr lang="ru-RU" altLang="ru-RU" dirty="0">
              <a:solidFill>
                <a:srgbClr val="FFFFFF"/>
              </a:solidFill>
            </a:endParaRPr>
          </a:p>
        </p:txBody>
      </p:sp>
      <p:sp>
        <p:nvSpPr>
          <p:cNvPr id="1032" name="Rectangle 7"/>
          <p:cNvSpPr>
            <a:spLocks noGrp="1"/>
          </p:cNvSpPr>
          <p:nvPr>
            <p:ph type="body"/>
          </p:nvPr>
        </p:nvSpPr>
        <p:spPr>
          <a:xfrm>
            <a:off x="457200" y="1604963"/>
            <a:ext cx="8224838" cy="452120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/>
          <a:lstStyle/>
          <a:p>
            <a:pPr lvl="0"/>
            <a:r>
              <a:rPr lang="en-GB" altLang="ru-RU" dirty="0"/>
              <a:t>Для правки структуры щелкните мышью</a:t>
            </a:r>
          </a:p>
          <a:p>
            <a:pPr lvl="1"/>
            <a:r>
              <a:rPr lang="en-GB" altLang="ru-RU" dirty="0"/>
              <a:t>Второй уровень структуры</a:t>
            </a:r>
          </a:p>
          <a:p>
            <a:pPr lvl="2"/>
            <a:r>
              <a:rPr lang="en-GB" altLang="ru-RU" dirty="0"/>
              <a:t>Третий уровень структуры</a:t>
            </a:r>
          </a:p>
          <a:p>
            <a:pPr lvl="3"/>
            <a:r>
              <a:rPr lang="en-GB" altLang="ru-RU" dirty="0"/>
              <a:t>Четвёртый уровень структуры</a:t>
            </a:r>
          </a:p>
          <a:p>
            <a:pPr lvl="4"/>
            <a:r>
              <a:rPr lang="en-GB" altLang="ru-RU" dirty="0"/>
              <a:t>Пятый уровень структуры</a:t>
            </a:r>
          </a:p>
          <a:p>
            <a:pPr lvl="4"/>
            <a:r>
              <a:rPr lang="en-GB" altLang="ru-RU" dirty="0"/>
              <a:t>Шестой уровень структуры</a:t>
            </a:r>
          </a:p>
          <a:p>
            <a:pPr lvl="4"/>
            <a:r>
              <a:rPr lang="en-GB" altLang="ru-RU" dirty="0"/>
              <a:t>Седьмой уровень структуры</a:t>
            </a:r>
          </a:p>
          <a:p>
            <a:pPr lvl="4"/>
            <a:r>
              <a:rPr lang="en-GB" altLang="ru-RU" dirty="0"/>
              <a:t>Восьмой уровень структуры</a:t>
            </a:r>
          </a:p>
          <a:p>
            <a:pPr lvl="4"/>
            <a:r>
              <a:rPr lang="en-GB" altLang="ru-RU" dirty="0"/>
              <a:t>Девятый уровень структуры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2" r:id="rId1"/>
    <p:sldLayoutId id="2147483683" r:id="rId2"/>
    <p:sldLayoutId id="2147483684" r:id="rId3"/>
    <p:sldLayoutId id="2147483685" r:id="rId4"/>
    <p:sldLayoutId id="2147483686" r:id="rId5"/>
    <p:sldLayoutId id="2147483687" r:id="rId6"/>
    <p:sldLayoutId id="2147483688" r:id="rId7"/>
    <p:sldLayoutId id="2147483689" r:id="rId8"/>
    <p:sldLayoutId id="2147483690" r:id="rId9"/>
    <p:sldLayoutId id="2147483691" r:id="rId10"/>
    <p:sldLayoutId id="2147483692" r:id="rId11"/>
  </p:sldLayoutIdLst>
  <p:hf sldNum="0" hdr="0" ftr="0" dt="0"/>
  <p:txStyles>
    <p:titleStyle>
      <a:lvl1pPr algn="ctr" defTabSz="449580" rtl="0" eaLnBrk="0" fontAlgn="base" hangingPunct="0">
        <a:lnSpc>
          <a:spcPct val="90000"/>
        </a:lnSpc>
        <a:spcBef>
          <a:spcPct val="0"/>
        </a:spcBef>
        <a:spcAft>
          <a:spcPct val="0"/>
        </a:spcAft>
        <a:buSzPct val="100000"/>
        <a:buFont typeface="Times New Roman" panose="02020603050405020304" pitchFamily="18" charset="0"/>
        <a:defRPr sz="4400" kern="1200">
          <a:solidFill>
            <a:srgbClr val="000000"/>
          </a:solidFill>
          <a:latin typeface="+mj-lt"/>
          <a:ea typeface="+mj-ea"/>
          <a:cs typeface="+mj-cs"/>
        </a:defRPr>
      </a:lvl1pPr>
      <a:lvl2pPr algn="ctr" defTabSz="449580" rtl="0" eaLnBrk="0" fontAlgn="base" hangingPunct="0">
        <a:lnSpc>
          <a:spcPct val="90000"/>
        </a:lnSpc>
        <a:spcBef>
          <a:spcPct val="0"/>
        </a:spcBef>
        <a:spcAft>
          <a:spcPct val="0"/>
        </a:spcAft>
        <a:buSzPct val="100000"/>
        <a:buFont typeface="Times New Roman" panose="02020603050405020304" pitchFamily="18" charset="0"/>
        <a:defRPr sz="4400">
          <a:solidFill>
            <a:srgbClr val="000000"/>
          </a:solidFill>
          <a:latin typeface="Calibri Light" panose="020F0302020204030204" pitchFamily="34" charset="0"/>
          <a:ea typeface="Microsoft YaHei" panose="020B0503020204020204" pitchFamily="34" charset="-122"/>
        </a:defRPr>
      </a:lvl2pPr>
      <a:lvl3pPr algn="ctr" defTabSz="449580" rtl="0" eaLnBrk="0" fontAlgn="base" hangingPunct="0">
        <a:lnSpc>
          <a:spcPct val="90000"/>
        </a:lnSpc>
        <a:spcBef>
          <a:spcPct val="0"/>
        </a:spcBef>
        <a:spcAft>
          <a:spcPct val="0"/>
        </a:spcAft>
        <a:buSzPct val="100000"/>
        <a:buFont typeface="Times New Roman" panose="02020603050405020304" pitchFamily="18" charset="0"/>
        <a:defRPr sz="4400">
          <a:solidFill>
            <a:srgbClr val="000000"/>
          </a:solidFill>
          <a:latin typeface="Calibri Light" panose="020F0302020204030204" pitchFamily="34" charset="0"/>
          <a:ea typeface="Microsoft YaHei" panose="020B0503020204020204" pitchFamily="34" charset="-122"/>
        </a:defRPr>
      </a:lvl3pPr>
      <a:lvl4pPr algn="ctr" defTabSz="449580" rtl="0" eaLnBrk="0" fontAlgn="base" hangingPunct="0">
        <a:lnSpc>
          <a:spcPct val="90000"/>
        </a:lnSpc>
        <a:spcBef>
          <a:spcPct val="0"/>
        </a:spcBef>
        <a:spcAft>
          <a:spcPct val="0"/>
        </a:spcAft>
        <a:buSzPct val="100000"/>
        <a:buFont typeface="Times New Roman" panose="02020603050405020304" pitchFamily="18" charset="0"/>
        <a:defRPr sz="4400">
          <a:solidFill>
            <a:srgbClr val="000000"/>
          </a:solidFill>
          <a:latin typeface="Calibri Light" panose="020F0302020204030204" pitchFamily="34" charset="0"/>
          <a:ea typeface="Microsoft YaHei" panose="020B0503020204020204" pitchFamily="34" charset="-122"/>
        </a:defRPr>
      </a:lvl4pPr>
      <a:lvl5pPr algn="ctr" defTabSz="449580" rtl="0" eaLnBrk="0" fontAlgn="base" hangingPunct="0">
        <a:lnSpc>
          <a:spcPct val="90000"/>
        </a:lnSpc>
        <a:spcBef>
          <a:spcPct val="0"/>
        </a:spcBef>
        <a:spcAft>
          <a:spcPct val="0"/>
        </a:spcAft>
        <a:buSzPct val="100000"/>
        <a:buFont typeface="Times New Roman" panose="02020603050405020304" pitchFamily="18" charset="0"/>
        <a:defRPr sz="4400">
          <a:solidFill>
            <a:srgbClr val="000000"/>
          </a:solidFill>
          <a:latin typeface="Calibri Light" panose="020F0302020204030204" pitchFamily="34" charset="0"/>
          <a:ea typeface="Microsoft YaHei" panose="020B0503020204020204" pitchFamily="34" charset="-122"/>
        </a:defRPr>
      </a:lvl5pPr>
      <a:lvl6pPr marL="2514600" indent="-228600" algn="ctr" defTabSz="449580" rtl="0" eaLnBrk="0" fontAlgn="base" hangingPunct="0">
        <a:lnSpc>
          <a:spcPct val="90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000000"/>
          </a:solidFill>
          <a:latin typeface="Calibri Light" panose="020F0302020204030204" pitchFamily="34" charset="0"/>
          <a:ea typeface="Microsoft YaHei" panose="020B0503020204020204" pitchFamily="34" charset="-122"/>
        </a:defRPr>
      </a:lvl6pPr>
      <a:lvl7pPr marL="2971800" indent="-228600" algn="ctr" defTabSz="449580" rtl="0" eaLnBrk="0" fontAlgn="base" hangingPunct="0">
        <a:lnSpc>
          <a:spcPct val="90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000000"/>
          </a:solidFill>
          <a:latin typeface="Calibri Light" panose="020F0302020204030204" pitchFamily="34" charset="0"/>
          <a:ea typeface="Microsoft YaHei" panose="020B0503020204020204" pitchFamily="34" charset="-122"/>
        </a:defRPr>
      </a:lvl7pPr>
      <a:lvl8pPr marL="3429000" indent="-228600" algn="ctr" defTabSz="449580" rtl="0" eaLnBrk="0" fontAlgn="base" hangingPunct="0">
        <a:lnSpc>
          <a:spcPct val="90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000000"/>
          </a:solidFill>
          <a:latin typeface="Calibri Light" panose="020F0302020204030204" pitchFamily="34" charset="0"/>
          <a:ea typeface="Microsoft YaHei" panose="020B0503020204020204" pitchFamily="34" charset="-122"/>
        </a:defRPr>
      </a:lvl8pPr>
      <a:lvl9pPr marL="3886200" indent="-228600" algn="ctr" defTabSz="449580" rtl="0" eaLnBrk="0" fontAlgn="base" hangingPunct="0">
        <a:lnSpc>
          <a:spcPct val="90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000000"/>
          </a:solidFill>
          <a:latin typeface="Calibri Light" panose="020F0302020204030204" pitchFamily="34" charset="0"/>
          <a:ea typeface="Microsoft YaHei" panose="020B0503020204020204" pitchFamily="34" charset="-122"/>
        </a:defRPr>
      </a:lvl9pPr>
    </p:titleStyle>
    <p:bodyStyle>
      <a:lvl1pPr marL="342900" indent="-342900" algn="l" defTabSz="449580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SzPct val="100000"/>
        <a:buFont typeface="Times New Roman" panose="02020603050405020304" pitchFamily="18" charset="0"/>
        <a:defRPr sz="2800" kern="1200">
          <a:solidFill>
            <a:srgbClr val="000000"/>
          </a:solidFill>
          <a:latin typeface="+mn-lt"/>
          <a:ea typeface="+mn-ea"/>
          <a:cs typeface="+mn-cs"/>
        </a:defRPr>
      </a:lvl1pPr>
      <a:lvl2pPr marL="742950" indent="-285750" algn="l" defTabSz="449580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SzPct val="100000"/>
        <a:buFont typeface="Times New Roman" panose="02020603050405020304" pitchFamily="18" charset="0"/>
        <a:defRPr sz="2400" kern="1200">
          <a:solidFill>
            <a:srgbClr val="000000"/>
          </a:solidFill>
          <a:latin typeface="+mn-lt"/>
          <a:ea typeface="+mn-ea"/>
          <a:cs typeface="+mn-cs"/>
        </a:defRPr>
      </a:lvl2pPr>
      <a:lvl3pPr marL="1143000" indent="-228600" algn="l" defTabSz="449580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SzPct val="100000"/>
        <a:buFont typeface="Times New Roman" panose="02020603050405020304" pitchFamily="18" charset="0"/>
        <a:defRPr sz="2000" kern="1200">
          <a:solidFill>
            <a:srgbClr val="000000"/>
          </a:solidFill>
          <a:latin typeface="+mn-lt"/>
          <a:ea typeface="+mn-ea"/>
          <a:cs typeface="+mn-cs"/>
        </a:defRPr>
      </a:lvl3pPr>
      <a:lvl4pPr marL="1600200" indent="-228600" algn="l" defTabSz="449580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SzPct val="100000"/>
        <a:buFont typeface="Times New Roman" panose="02020603050405020304" pitchFamily="18" charset="0"/>
        <a:defRPr kern="1200">
          <a:solidFill>
            <a:srgbClr val="000000"/>
          </a:solidFill>
          <a:latin typeface="+mn-lt"/>
          <a:ea typeface="+mn-ea"/>
          <a:cs typeface="+mn-cs"/>
        </a:defRPr>
      </a:lvl4pPr>
      <a:lvl5pPr marL="2057400" indent="-228600" algn="l" defTabSz="449580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SzPct val="100000"/>
        <a:buFont typeface="Times New Roman" panose="02020603050405020304" pitchFamily="18" charset="0"/>
        <a:defRPr kern="1200">
          <a:solidFill>
            <a:srgbClr val="000000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4.xml"/><Relationship Id="rId5" Type="http://schemas.openxmlformats.org/officeDocument/2006/relationships/image" Target="../media/image5.png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5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3" Type="http://schemas.openxmlformats.org/officeDocument/2006/relationships/image" Target="../media/image6.png"/><Relationship Id="rId7" Type="http://schemas.openxmlformats.org/officeDocument/2006/relationships/image" Target="../media/image10.jpeg"/><Relationship Id="rId12" Type="http://schemas.openxmlformats.org/officeDocument/2006/relationships/image" Target="../media/image1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4.xml"/><Relationship Id="rId6" Type="http://schemas.openxmlformats.org/officeDocument/2006/relationships/image" Target="../media/image9.png"/><Relationship Id="rId11" Type="http://schemas.openxmlformats.org/officeDocument/2006/relationships/image" Target="../media/image14.jpeg"/><Relationship Id="rId5" Type="http://schemas.openxmlformats.org/officeDocument/2006/relationships/image" Target="../media/image8.png"/><Relationship Id="rId10" Type="http://schemas.openxmlformats.org/officeDocument/2006/relationships/image" Target="../media/image13.jpeg"/><Relationship Id="rId4" Type="http://schemas.openxmlformats.org/officeDocument/2006/relationships/image" Target="../media/image7.png"/><Relationship Id="rId9" Type="http://schemas.openxmlformats.org/officeDocument/2006/relationships/image" Target="../media/image12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5.jpeg"/><Relationship Id="rId5" Type="http://schemas.openxmlformats.org/officeDocument/2006/relationships/image" Target="../media/image34.png"/><Relationship Id="rId4" Type="http://schemas.openxmlformats.org/officeDocument/2006/relationships/image" Target="../media/image33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40.jpeg"/><Relationship Id="rId5" Type="http://schemas.openxmlformats.org/officeDocument/2006/relationships/image" Target="../media/image39.jpeg"/><Relationship Id="rId4" Type="http://schemas.openxmlformats.org/officeDocument/2006/relationships/image" Target="../media/image38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43.jpeg"/><Relationship Id="rId4" Type="http://schemas.openxmlformats.org/officeDocument/2006/relationships/image" Target="../media/image42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5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7" Type="http://schemas.openxmlformats.org/officeDocument/2006/relationships/image" Target="../media/image46.wmf"/><Relationship Id="rId2" Type="http://schemas.openxmlformats.org/officeDocument/2006/relationships/slideLayout" Target="../slideLayouts/slideLayout26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1.bin"/><Relationship Id="rId5" Type="http://schemas.openxmlformats.org/officeDocument/2006/relationships/image" Target="../media/image42.jpeg"/><Relationship Id="rId4" Type="http://schemas.openxmlformats.org/officeDocument/2006/relationships/image" Target="../media/image32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7.xml"/><Relationship Id="rId4" Type="http://schemas.openxmlformats.org/officeDocument/2006/relationships/image" Target="../media/image48.jpe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5" Type="http://schemas.openxmlformats.org/officeDocument/2006/relationships/slideLayout" Target="../slideLayouts/slideLayout5.xml"/><Relationship Id="rId4" Type="http://schemas.openxmlformats.org/officeDocument/2006/relationships/tags" Target="../tags/tag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tags" Target="../tags/tag5.xml"/><Relationship Id="rId6" Type="http://schemas.openxmlformats.org/officeDocument/2006/relationships/image" Target="../media/image17.jpeg"/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8.xml"/><Relationship Id="rId4" Type="http://schemas.openxmlformats.org/officeDocument/2006/relationships/image" Target="../media/image1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ext Box 1"/>
          <p:cNvSpPr txBox="1"/>
          <p:nvPr/>
        </p:nvSpPr>
        <p:spPr>
          <a:xfrm>
            <a:off x="803275" y="2342593"/>
            <a:ext cx="7886700" cy="1998662"/>
          </a:xfrm>
          <a:prstGeom prst="rect">
            <a:avLst/>
          </a:prstGeom>
          <a:noFill/>
          <a:ln w="9525">
            <a:noFill/>
          </a:ln>
        </p:spPr>
        <p:txBody>
          <a:bodyPr lIns="90000" tIns="46800" rIns="90000" bIns="46800" anchor="ctr" anchorCtr="0"/>
          <a:lstStyle/>
          <a:p>
            <a:pPr algn="ctr" eaLnBrk="1" hangingPunct="1">
              <a:lnSpc>
                <a:spcPct val="90000"/>
              </a:lnSpc>
              <a:tabLst>
                <a:tab pos="0" algn="l"/>
                <a:tab pos="447675" algn="l"/>
                <a:tab pos="897255" algn="l"/>
                <a:tab pos="1346200" algn="l"/>
                <a:tab pos="1795780" algn="l"/>
                <a:tab pos="2244725" algn="l"/>
                <a:tab pos="2694305" algn="l"/>
                <a:tab pos="3143250" algn="l"/>
                <a:tab pos="3592830" algn="l"/>
                <a:tab pos="4041775" algn="l"/>
                <a:tab pos="4491355" algn="l"/>
                <a:tab pos="4940300" algn="l"/>
                <a:tab pos="5389880" algn="l"/>
                <a:tab pos="5838825" algn="l"/>
                <a:tab pos="6288405" algn="l"/>
                <a:tab pos="6737350" algn="l"/>
                <a:tab pos="7186930" algn="l"/>
                <a:tab pos="7635875" algn="l"/>
                <a:tab pos="8085455" algn="l"/>
                <a:tab pos="8534400" algn="l"/>
                <a:tab pos="8983980" algn="l"/>
              </a:tabLst>
            </a:pPr>
            <a:r>
              <a:rPr lang="ru-RU" altLang="ru-RU" sz="2400" b="1" i="1" dirty="0">
                <a:solidFill>
                  <a:srgbClr val="000000"/>
                </a:solidFill>
                <a:latin typeface="Arial" panose="020B0604020202020204" pitchFamily="34" charset="0"/>
              </a:rPr>
              <a:t>ПРЕЗЕНТАЦИЯ </a:t>
            </a:r>
            <a:r>
              <a:rPr lang="ru-RU" altLang="ru-RU" sz="2400" b="1" i="1" dirty="0">
                <a:solidFill>
                  <a:schemeClr val="tx1"/>
                </a:solidFill>
                <a:latin typeface="Arial" panose="020B0604020202020204" pitchFamily="34" charset="0"/>
              </a:rPr>
              <a:t>РЕЗУЛЬТАТОВ </a:t>
            </a:r>
            <a:r>
              <a:rPr lang="ru-RU" altLang="ru-RU" sz="2400" b="1" i="1" dirty="0">
                <a:solidFill>
                  <a:srgbClr val="000000"/>
                </a:solidFill>
                <a:latin typeface="Arial" panose="020B0604020202020204" pitchFamily="34" charset="0"/>
              </a:rPr>
              <a:t>ВНУТРЕННЕГО БЕРЕЖЛИВОГО ПРОЕКТА</a:t>
            </a:r>
          </a:p>
          <a:p>
            <a:pPr algn="ctr" eaLnBrk="1" hangingPunct="1">
              <a:lnSpc>
                <a:spcPct val="90000"/>
              </a:lnSpc>
              <a:tabLst>
                <a:tab pos="0" algn="l"/>
                <a:tab pos="447675" algn="l"/>
                <a:tab pos="897255" algn="l"/>
                <a:tab pos="1346200" algn="l"/>
                <a:tab pos="1795780" algn="l"/>
                <a:tab pos="2244725" algn="l"/>
                <a:tab pos="2694305" algn="l"/>
                <a:tab pos="3143250" algn="l"/>
                <a:tab pos="3592830" algn="l"/>
                <a:tab pos="4041775" algn="l"/>
                <a:tab pos="4491355" algn="l"/>
                <a:tab pos="4940300" algn="l"/>
                <a:tab pos="5389880" algn="l"/>
                <a:tab pos="5838825" algn="l"/>
                <a:tab pos="6288405" algn="l"/>
                <a:tab pos="6737350" algn="l"/>
                <a:tab pos="7186930" algn="l"/>
                <a:tab pos="7635875" algn="l"/>
                <a:tab pos="8085455" algn="l"/>
                <a:tab pos="8534400" algn="l"/>
                <a:tab pos="8983980" algn="l"/>
              </a:tabLst>
            </a:pPr>
            <a:br>
              <a:rPr lang="ru-RU" altLang="ru-RU" sz="2400" b="1" i="1" dirty="0">
                <a:solidFill>
                  <a:srgbClr val="000000"/>
                </a:solidFill>
                <a:latin typeface="Arial" panose="020B0604020202020204" pitchFamily="34" charset="0"/>
              </a:rPr>
            </a:br>
            <a:r>
              <a:rPr lang="ru-RU" altLang="ru-RU" sz="2400" b="1" i="1" dirty="0">
                <a:solidFill>
                  <a:srgbClr val="000000"/>
                </a:solidFill>
                <a:latin typeface="Arial" panose="020B0604020202020204" pitchFamily="34" charset="0"/>
                <a:sym typeface="+mn-ea"/>
              </a:rPr>
              <a:t>«СОВЕРШЕНСТВОВАНИЕ ПРОЦЕССА ПОЛУЧЕНИЯ  МЕДИЦИНСКИХ СПРАВОК  ДЛЯ ОБРАЗОВАТЕЛЬНОЙ ОРГАНИЗАЦИИ»</a:t>
            </a:r>
            <a:endParaRPr lang="ru-RU" altLang="ru-RU" sz="2400" b="1" i="1" dirty="0">
              <a:solidFill>
                <a:srgbClr val="000000"/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7171" name="Rectangle 2"/>
          <p:cNvSpPr/>
          <p:nvPr/>
        </p:nvSpPr>
        <p:spPr>
          <a:xfrm>
            <a:off x="84138" y="433388"/>
            <a:ext cx="8605837" cy="368300"/>
          </a:xfrm>
          <a:prstGeom prst="rect">
            <a:avLst/>
          </a:prstGeom>
          <a:noFill/>
          <a:ln w="9525">
            <a:noFill/>
          </a:ln>
        </p:spPr>
        <p:txBody>
          <a:bodyPr lIns="90000" tIns="46800" rIns="90000" bIns="46800">
            <a:spAutoFit/>
          </a:bodyPr>
          <a:lstStyle/>
          <a:p>
            <a:pPr algn="ctr" defTabSz="449580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7255" algn="l"/>
                <a:tab pos="1346200" algn="l"/>
                <a:tab pos="1795780" algn="l"/>
                <a:tab pos="2244725" algn="l"/>
                <a:tab pos="2694305" algn="l"/>
                <a:tab pos="3143250" algn="l"/>
                <a:tab pos="3592830" algn="l"/>
                <a:tab pos="4041775" algn="l"/>
                <a:tab pos="4491355" algn="l"/>
                <a:tab pos="4940300" algn="l"/>
                <a:tab pos="5389880" algn="l"/>
                <a:tab pos="5838825" algn="l"/>
                <a:tab pos="6288405" algn="l"/>
                <a:tab pos="6737350" algn="l"/>
                <a:tab pos="7186930" algn="l"/>
                <a:tab pos="7635875" algn="l"/>
                <a:tab pos="8085455" algn="l"/>
                <a:tab pos="8534400" algn="l"/>
                <a:tab pos="8983980" algn="l"/>
              </a:tabLst>
            </a:pPr>
            <a:r>
              <a:rPr lang="ru-RU" altLang="ru-RU" dirty="0">
                <a:solidFill>
                  <a:srgbClr val="000000"/>
                </a:solidFill>
              </a:rPr>
              <a:t>ОГБУЗ «Старооскольская окружная детская больница»</a:t>
            </a:r>
          </a:p>
        </p:txBody>
      </p:sp>
      <p:sp>
        <p:nvSpPr>
          <p:cNvPr id="7172" name="Text Box 3"/>
          <p:cNvSpPr txBox="1"/>
          <p:nvPr/>
        </p:nvSpPr>
        <p:spPr>
          <a:xfrm>
            <a:off x="4361180" y="5318125"/>
            <a:ext cx="4578350" cy="1200150"/>
          </a:xfrm>
          <a:prstGeom prst="rect">
            <a:avLst/>
          </a:prstGeom>
          <a:noFill/>
          <a:ln w="9525">
            <a:noFill/>
          </a:ln>
        </p:spPr>
        <p:txBody>
          <a:bodyPr wrap="square" lIns="90000" tIns="46800" rIns="90000" bIns="46800">
            <a:spAutoFit/>
          </a:bodyPr>
          <a:lstStyle/>
          <a:p>
            <a:pPr lvl="0" algn="ctr" eaLnBrk="1" hangingPunct="1">
              <a:tabLst>
                <a:tab pos="0" algn="l"/>
                <a:tab pos="447675" algn="l"/>
                <a:tab pos="897255" algn="l"/>
                <a:tab pos="1346200" algn="l"/>
                <a:tab pos="1795780" algn="l"/>
                <a:tab pos="2244725" algn="l"/>
                <a:tab pos="2694305" algn="l"/>
                <a:tab pos="3143250" algn="l"/>
                <a:tab pos="3592830" algn="l"/>
                <a:tab pos="4041775" algn="l"/>
                <a:tab pos="4491355" algn="l"/>
                <a:tab pos="4940300" algn="l"/>
                <a:tab pos="5389880" algn="l"/>
                <a:tab pos="5838825" algn="l"/>
                <a:tab pos="6288405" algn="l"/>
                <a:tab pos="6737350" algn="l"/>
                <a:tab pos="7186930" algn="l"/>
                <a:tab pos="7635875" algn="l"/>
                <a:tab pos="8085455" algn="l"/>
                <a:tab pos="8534400" algn="l"/>
                <a:tab pos="8983980" algn="l"/>
              </a:tabLst>
            </a:pPr>
            <a:r>
              <a:rPr lang="ru-RU" altLang="ru-RU" dirty="0">
                <a:solidFill>
                  <a:srgbClr val="000000"/>
                </a:solidFill>
                <a:sym typeface="+mn-ea"/>
              </a:rPr>
              <a:t>Черных Юлия Викторовна</a:t>
            </a:r>
            <a:endParaRPr lang="ru-RU" altLang="ru-RU" dirty="0">
              <a:solidFill>
                <a:srgbClr val="000000"/>
              </a:solidFill>
            </a:endParaRPr>
          </a:p>
          <a:p>
            <a:pPr lvl="0" algn="ctr" eaLnBrk="1" hangingPunct="1">
              <a:tabLst>
                <a:tab pos="0" algn="l"/>
                <a:tab pos="447675" algn="l"/>
                <a:tab pos="897255" algn="l"/>
                <a:tab pos="1346200" algn="l"/>
                <a:tab pos="1795780" algn="l"/>
                <a:tab pos="2244725" algn="l"/>
                <a:tab pos="2694305" algn="l"/>
                <a:tab pos="3143250" algn="l"/>
                <a:tab pos="3592830" algn="l"/>
                <a:tab pos="4041775" algn="l"/>
                <a:tab pos="4491355" algn="l"/>
                <a:tab pos="4940300" algn="l"/>
                <a:tab pos="5389880" algn="l"/>
                <a:tab pos="5838825" algn="l"/>
                <a:tab pos="6288405" algn="l"/>
                <a:tab pos="6737350" algn="l"/>
                <a:tab pos="7186930" algn="l"/>
                <a:tab pos="7635875" algn="l"/>
                <a:tab pos="8085455" algn="l"/>
                <a:tab pos="8534400" algn="l"/>
                <a:tab pos="8983980" algn="l"/>
              </a:tabLst>
            </a:pPr>
            <a:r>
              <a:rPr lang="ru-RU" altLang="ru-RU" dirty="0">
                <a:solidFill>
                  <a:srgbClr val="000000"/>
                </a:solidFill>
                <a:sym typeface="+mn-ea"/>
              </a:rPr>
              <a:t>Старший фельдшер отделения организации медицинской помощи несовершеннолетним в образовательных организациях №2</a:t>
            </a:r>
            <a:endParaRPr lang="ru-RU" altLang="ru-RU" dirty="0">
              <a:solidFill>
                <a:srgbClr val="000000"/>
              </a:solidFill>
            </a:endParaRPr>
          </a:p>
        </p:txBody>
      </p:sp>
      <p:pic>
        <p:nvPicPr>
          <p:cNvPr id="7173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323850" cy="3238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Рисунок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273" t="11320" r="68675" b="66718"/>
          <a:stretch>
            <a:fillRect/>
          </a:stretch>
        </p:blipFill>
        <p:spPr bwMode="auto">
          <a:xfrm>
            <a:off x="121361" y="323850"/>
            <a:ext cx="1621003" cy="1118454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Дата 3"/>
          <p:cNvSpPr txBox="1">
            <a:spLocks noGrp="1"/>
          </p:cNvSpPr>
          <p:nvPr>
            <p:ph type="dt" idx="10"/>
          </p:nvPr>
        </p:nvSpPr>
        <p:spPr/>
        <p:txBody>
          <a:bodyPr lIns="90000" tIns="45000" rIns="90000" bIns="45000"/>
          <a:lstStyle>
            <a:lvl1pPr marL="0" lvl="0" indent="0" algn="l" defTabSz="44958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bg1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 marL="742950" lvl="1" indent="-285750" algn="l" defTabSz="44958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bg1"/>
                </a:solidFill>
                <a:latin typeface="Calibri" panose="020F0502020204030204" pitchFamily="34" charset="0"/>
                <a:ea typeface="Microsoft YaHei" panose="020B0503020204020204" pitchFamily="34" charset="-122"/>
                <a:cs typeface="+mn-cs"/>
              </a:defRPr>
            </a:lvl2pPr>
            <a:lvl3pPr marL="1143000" lvl="2" indent="-228600" algn="l" defTabSz="44958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bg1"/>
                </a:solidFill>
                <a:latin typeface="Calibri" panose="020F0502020204030204" pitchFamily="34" charset="0"/>
                <a:ea typeface="Microsoft YaHei" panose="020B0503020204020204" pitchFamily="34" charset="-122"/>
                <a:cs typeface="+mn-cs"/>
              </a:defRPr>
            </a:lvl3pPr>
            <a:lvl4pPr marL="1600200" lvl="3" indent="-228600" algn="l" defTabSz="44958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bg1"/>
                </a:solidFill>
                <a:latin typeface="Calibri" panose="020F0502020204030204" pitchFamily="34" charset="0"/>
                <a:ea typeface="Microsoft YaHei" panose="020B0503020204020204" pitchFamily="34" charset="-122"/>
                <a:cs typeface="+mn-cs"/>
              </a:defRPr>
            </a:lvl4pPr>
            <a:lvl5pPr marL="2057400" lvl="4" indent="-228600" algn="l" defTabSz="44958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bg1"/>
                </a:solidFill>
                <a:latin typeface="Calibri" panose="020F0502020204030204" pitchFamily="34" charset="0"/>
                <a:ea typeface="Microsoft YaHei" panose="020B0503020204020204" pitchFamily="34" charset="-122"/>
                <a:cs typeface="+mn-cs"/>
              </a:defRPr>
            </a:lvl5pPr>
          </a:lstStyle>
          <a:p>
            <a:pPr lvl="0" defTabSz="449580" eaLnBrk="1" hangingPunct="1">
              <a:buSzPct val="100000"/>
              <a:buNone/>
              <a:tabLst>
                <a:tab pos="723900" algn="l"/>
                <a:tab pos="1447800" algn="l"/>
              </a:tabLst>
            </a:pPr>
            <a:r>
              <a:rPr lang="ru-RU" altLang="ru-RU" sz="2400" dirty="0">
                <a:solidFill>
                  <a:srgbClr val="000000"/>
                </a:solidFill>
                <a:latin typeface="Times New Roman" panose="02020603050405020304" pitchFamily="18" charset="0"/>
              </a:rPr>
              <a:t>25.06.2024</a:t>
            </a: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0" y="1340768"/>
          <a:ext cx="9143999" cy="3822416"/>
        </p:xfrm>
        <a:graphic>
          <a:graphicData uri="http://schemas.openxmlformats.org/drawingml/2006/table">
            <a:tbl>
              <a:tblPr/>
              <a:tblGrid>
                <a:gridCol w="4940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655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16852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3481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45765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2341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454008">
                <a:tc>
                  <a:txBody>
                    <a:bodyPr/>
                    <a:lstStyle/>
                    <a:p>
                      <a:pPr marL="0" marR="0" lvl="0" indent="0" algn="ctr" defTabSz="449580" rtl="0" eaLnBrk="1" fontAlgn="base" latinLnBrk="0" hangingPunct="1">
                        <a:lnSpc>
                          <a:spcPct val="104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5350" algn="l"/>
                          <a:tab pos="1346200" algn="l"/>
                          <a:tab pos="1793875" algn="l"/>
                          <a:tab pos="2244725" algn="l"/>
                          <a:tab pos="2692400" algn="l"/>
                          <a:tab pos="3143250" algn="l"/>
                          <a:tab pos="3590925" algn="l"/>
                          <a:tab pos="4041775" algn="l"/>
                          <a:tab pos="4489450" algn="l"/>
                          <a:tab pos="4940300" algn="l"/>
                          <a:tab pos="5387975" algn="l"/>
                          <a:tab pos="5838825" algn="l"/>
                          <a:tab pos="6286500" algn="l"/>
                          <a:tab pos="6737350" algn="l"/>
                          <a:tab pos="7185025" algn="l"/>
                          <a:tab pos="7635875" algn="l"/>
                          <a:tab pos="8083550" algn="l"/>
                          <a:tab pos="8534400" algn="l"/>
                          <a:tab pos="8982075" algn="l"/>
                        </a:tabLst>
                      </a:pPr>
                      <a:r>
                        <a:rPr kumimoji="0" lang="ru-RU" alt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  <a:ea typeface="Microsoft YaHei" panose="020B0503020204020204" pitchFamily="34" charset="-122"/>
                          <a:cs typeface="Times New Roman" panose="02020603050405020304" pitchFamily="18" charset="0"/>
                        </a:rPr>
                        <a:t>5.</a:t>
                      </a:r>
                    </a:p>
                  </a:txBody>
                  <a:tcPr marL="5400" marR="5400" marT="0" marB="0" horzOverflow="overflow">
                    <a:lnL w="288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8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8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8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CC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449580" rtl="0" eaLnBrk="1" fontAlgn="base" latinLnBrk="0" hangingPunct="1">
                        <a:lnSpc>
                          <a:spcPct val="104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5350" algn="l"/>
                          <a:tab pos="1346200" algn="l"/>
                          <a:tab pos="1793875" algn="l"/>
                          <a:tab pos="2244725" algn="l"/>
                          <a:tab pos="2692400" algn="l"/>
                          <a:tab pos="3143250" algn="l"/>
                          <a:tab pos="3590925" algn="l"/>
                          <a:tab pos="4041775" algn="l"/>
                          <a:tab pos="4489450" algn="l"/>
                          <a:tab pos="4940300" algn="l"/>
                          <a:tab pos="5387975" algn="l"/>
                          <a:tab pos="5838825" algn="l"/>
                          <a:tab pos="6286500" algn="l"/>
                          <a:tab pos="6737350" algn="l"/>
                          <a:tab pos="7185025" algn="l"/>
                          <a:tab pos="7635875" algn="l"/>
                          <a:tab pos="8083550" algn="l"/>
                          <a:tab pos="8534400" algn="l"/>
                          <a:tab pos="8982075" algn="l"/>
                        </a:tabLst>
                      </a:pPr>
                      <a:r>
                        <a:rPr kumimoji="0" lang="ru-RU" alt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icrosoft YaHei" panose="020B0503020204020204" pitchFamily="34" charset="-122"/>
                          <a:cs typeface="Times New Roman" panose="02020603050405020304" pitchFamily="18" charset="0"/>
                        </a:rPr>
                        <a:t>Лишние перемещения родителя/законного представителя с ребенком </a:t>
                      </a:r>
                    </a:p>
                  </a:txBody>
                  <a:tcPr marL="5400" marR="5400" marT="0" marB="0" horzOverflow="overflow">
                    <a:lnL w="288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8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8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8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0" algn="l"/>
                          <a:tab pos="447675" algn="l"/>
                          <a:tab pos="896620" algn="l"/>
                          <a:tab pos="1346200" algn="l"/>
                          <a:tab pos="1795145" algn="l"/>
                          <a:tab pos="2244725" algn="l"/>
                          <a:tab pos="2693670" algn="l"/>
                          <a:tab pos="3143250" algn="l"/>
                          <a:tab pos="3592195" algn="l"/>
                          <a:tab pos="4041775" algn="l"/>
                          <a:tab pos="4490720" algn="l"/>
                          <a:tab pos="4940300" algn="l"/>
                          <a:tab pos="5389245" algn="l"/>
                          <a:tab pos="5838825" algn="l"/>
                          <a:tab pos="6287770" algn="l"/>
                          <a:tab pos="6737350" algn="l"/>
                          <a:tab pos="7186295" algn="l"/>
                          <a:tab pos="7635875" algn="l"/>
                          <a:tab pos="8084820" algn="l"/>
                          <a:tab pos="8534400" algn="l"/>
                          <a:tab pos="8983345" algn="l"/>
                        </a:tabLst>
                      </a:pPr>
                      <a:r>
                        <a:rPr kumimoji="0" lang="ru-RU" alt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icrosoft YaHei" panose="020B0503020204020204" pitchFamily="34" charset="-122"/>
                          <a:cs typeface="Times New Roman" panose="02020603050405020304" pitchFamily="18" charset="0"/>
                        </a:rPr>
                        <a:t>Специалисты психиатр и логопед принимают на другой площадке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0" algn="l"/>
                          <a:tab pos="447675" algn="l"/>
                          <a:tab pos="896620" algn="l"/>
                          <a:tab pos="1346200" algn="l"/>
                          <a:tab pos="1795145" algn="l"/>
                          <a:tab pos="2244725" algn="l"/>
                          <a:tab pos="2693670" algn="l"/>
                          <a:tab pos="3143250" algn="l"/>
                          <a:tab pos="3592195" algn="l"/>
                          <a:tab pos="4041775" algn="l"/>
                          <a:tab pos="4490720" algn="l"/>
                          <a:tab pos="4940300" algn="l"/>
                          <a:tab pos="5389245" algn="l"/>
                          <a:tab pos="5838825" algn="l"/>
                          <a:tab pos="6287770" algn="l"/>
                          <a:tab pos="6737350" algn="l"/>
                          <a:tab pos="7186295" algn="l"/>
                          <a:tab pos="7635875" algn="l"/>
                          <a:tab pos="8084820" algn="l"/>
                          <a:tab pos="8534400" algn="l"/>
                          <a:tab pos="8983345" algn="l"/>
                        </a:tabLst>
                      </a:pPr>
                      <a:endParaRPr kumimoji="0" lang="ru-RU" altLang="ru-RU" sz="1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icrosoft YaHei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5400" marR="5400" marT="0" marB="0" horzOverflow="overflow">
                    <a:lnL w="288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8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8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8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58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0" algn="l"/>
                          <a:tab pos="447675" algn="l"/>
                          <a:tab pos="896620" algn="l"/>
                          <a:tab pos="1346200" algn="l"/>
                          <a:tab pos="1795145" algn="l"/>
                          <a:tab pos="2244725" algn="l"/>
                          <a:tab pos="2693670" algn="l"/>
                          <a:tab pos="3143250" algn="l"/>
                          <a:tab pos="3592195" algn="l"/>
                          <a:tab pos="4041775" algn="l"/>
                          <a:tab pos="4490720" algn="l"/>
                          <a:tab pos="4940300" algn="l"/>
                          <a:tab pos="5389245" algn="l"/>
                          <a:tab pos="5838825" algn="l"/>
                          <a:tab pos="6287770" algn="l"/>
                          <a:tab pos="6737350" algn="l"/>
                          <a:tab pos="7186295" algn="l"/>
                          <a:tab pos="7635875" algn="l"/>
                          <a:tab pos="8084820" algn="l"/>
                          <a:tab pos="8534400" algn="l"/>
                          <a:tab pos="8983345" algn="l"/>
                        </a:tabLst>
                      </a:pPr>
                      <a:r>
                        <a:rPr kumimoji="0" lang="ru-RU" alt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icrosoft YaHei" panose="020B0503020204020204" pitchFamily="34" charset="-122"/>
                          <a:cs typeface="Times New Roman" panose="02020603050405020304" pitchFamily="18" charset="0"/>
                        </a:rPr>
                        <a:t>Не выделено время специалистов психиатра и логопеда для приема на второй площадке </a:t>
                      </a:r>
                    </a:p>
                  </a:txBody>
                  <a:tcPr marL="5400" marR="5400" marT="0" marB="0" horzOverflow="overflow">
                    <a:lnL w="288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8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8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8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228600" marR="0" lvl="0" indent="-228600" algn="ctr" defTabSz="449580" rtl="0" eaLnBrk="1" fontAlgn="base" latinLnBrk="0" hangingPunct="1">
                        <a:lnSpc>
                          <a:spcPct val="104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buChar char="•"/>
                        <a:tabLst>
                          <a:tab pos="228600" algn="l"/>
                          <a:tab pos="676275" algn="l"/>
                          <a:tab pos="1123950" algn="l"/>
                          <a:tab pos="1574800" algn="l"/>
                          <a:tab pos="2022475" algn="l"/>
                          <a:tab pos="2473325" algn="l"/>
                          <a:tab pos="2921000" algn="l"/>
                          <a:tab pos="3371850" algn="l"/>
                          <a:tab pos="3819525" algn="l"/>
                          <a:tab pos="4270375" algn="l"/>
                          <a:tab pos="4718050" algn="l"/>
                          <a:tab pos="5168900" algn="l"/>
                          <a:tab pos="5616575" algn="l"/>
                          <a:tab pos="6067425" algn="l"/>
                          <a:tab pos="6515100" algn="l"/>
                          <a:tab pos="6965950" algn="l"/>
                          <a:tab pos="7413625" algn="l"/>
                          <a:tab pos="7864475" algn="l"/>
                          <a:tab pos="8312150" algn="l"/>
                          <a:tab pos="8763000" algn="l"/>
                          <a:tab pos="9210675" algn="l"/>
                        </a:tabLst>
                      </a:pPr>
                      <a:r>
                        <a:rPr kumimoji="0" lang="ru-RU" altLang="ru-RU" sz="10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icrosoft YaHei" panose="020B0503020204020204" pitchFamily="34" charset="-122"/>
                          <a:cs typeface="Times New Roman" panose="02020603050405020304" pitchFamily="18" charset="0"/>
                        </a:rPr>
                        <a:t>Выделить дни и часы для работы специалистов на второй площадке (там где принимает большинство специалистов пациентов проходящих комиссию)</a:t>
                      </a:r>
                    </a:p>
                  </a:txBody>
                  <a:tcPr marL="5400" marR="5400" marT="0" marB="0" horzOverflow="overflow">
                    <a:lnL w="288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8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8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8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49580" rtl="0" eaLnBrk="1" fontAlgn="base" latinLnBrk="0" hangingPunct="1">
                        <a:lnSpc>
                          <a:spcPct val="104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5350" algn="l"/>
                          <a:tab pos="1346200" algn="l"/>
                          <a:tab pos="1793875" algn="l"/>
                          <a:tab pos="2244725" algn="l"/>
                          <a:tab pos="2692400" algn="l"/>
                          <a:tab pos="3143250" algn="l"/>
                          <a:tab pos="3590925" algn="l"/>
                          <a:tab pos="4041775" algn="l"/>
                          <a:tab pos="4489450" algn="l"/>
                          <a:tab pos="4940300" algn="l"/>
                          <a:tab pos="5387975" algn="l"/>
                          <a:tab pos="5838825" algn="l"/>
                          <a:tab pos="6286500" algn="l"/>
                          <a:tab pos="6737350" algn="l"/>
                          <a:tab pos="7185025" algn="l"/>
                          <a:tab pos="7635875" algn="l"/>
                          <a:tab pos="8083550" algn="l"/>
                          <a:tab pos="8534400" algn="l"/>
                          <a:tab pos="8982075" algn="l"/>
                        </a:tabLst>
                      </a:pPr>
                      <a:r>
                        <a:rPr kumimoji="0" lang="ru-RU" alt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7E5F00"/>
                          </a:solidFill>
                          <a:effectLst/>
                          <a:latin typeface="Times New Roman" panose="02020603050405020304" pitchFamily="18" charset="0"/>
                          <a:ea typeface="Microsoft YaHei" panose="020B0503020204020204" pitchFamily="34" charset="-122"/>
                          <a:cs typeface="Times New Roman" panose="02020603050405020304" pitchFamily="18" charset="0"/>
                        </a:rPr>
                        <a:t>780-4280 сек</a:t>
                      </a:r>
                    </a:p>
                  </a:txBody>
                  <a:tcPr marL="5400" marR="5400" marT="0" marB="0" horzOverflow="overflow">
                    <a:lnL w="288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8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8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8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454008">
                <a:tc>
                  <a:txBody>
                    <a:bodyPr/>
                    <a:lstStyle/>
                    <a:p>
                      <a:pPr marL="0" marR="0" lvl="0" indent="0" algn="ctr" defTabSz="449580" rtl="0" eaLnBrk="1" fontAlgn="base" latinLnBrk="0" hangingPunct="1">
                        <a:lnSpc>
                          <a:spcPct val="104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5350" algn="l"/>
                          <a:tab pos="1346200" algn="l"/>
                          <a:tab pos="1793875" algn="l"/>
                          <a:tab pos="2244725" algn="l"/>
                          <a:tab pos="2692400" algn="l"/>
                          <a:tab pos="3143250" algn="l"/>
                          <a:tab pos="3590925" algn="l"/>
                          <a:tab pos="4041775" algn="l"/>
                          <a:tab pos="4489450" algn="l"/>
                          <a:tab pos="4940300" algn="l"/>
                          <a:tab pos="5387975" algn="l"/>
                          <a:tab pos="5838825" algn="l"/>
                          <a:tab pos="6286500" algn="l"/>
                          <a:tab pos="6737350" algn="l"/>
                          <a:tab pos="7185025" algn="l"/>
                          <a:tab pos="7635875" algn="l"/>
                          <a:tab pos="8083550" algn="l"/>
                          <a:tab pos="8534400" algn="l"/>
                          <a:tab pos="8982075" algn="l"/>
                        </a:tabLst>
                      </a:pPr>
                      <a:r>
                        <a:rPr kumimoji="0" lang="ru-RU" alt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3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6</a:t>
                      </a:r>
                      <a:endParaRPr kumimoji="0" lang="ru-RU" altLang="ru-RU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accent3"/>
                        </a:solidFill>
                        <a:effectLst/>
                        <a:latin typeface="Times New Roman" panose="02020603050405020304" pitchFamily="18" charset="0"/>
                        <a:ea typeface="Microsoft YaHei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5400" marR="5400" marT="0" marB="0" horzOverflow="overflow">
                    <a:lnL w="288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8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8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8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CC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449580" rtl="0" eaLnBrk="1" fontAlgn="base" latinLnBrk="0" hangingPunct="1">
                        <a:lnSpc>
                          <a:spcPct val="104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5350" algn="l"/>
                          <a:tab pos="1346200" algn="l"/>
                          <a:tab pos="1793875" algn="l"/>
                          <a:tab pos="2244725" algn="l"/>
                          <a:tab pos="2692400" algn="l"/>
                          <a:tab pos="3143250" algn="l"/>
                          <a:tab pos="3590925" algn="l"/>
                          <a:tab pos="4041775" algn="l"/>
                          <a:tab pos="4489450" algn="l"/>
                          <a:tab pos="4940300" algn="l"/>
                          <a:tab pos="5387975" algn="l"/>
                          <a:tab pos="5838825" algn="l"/>
                          <a:tab pos="6286500" algn="l"/>
                          <a:tab pos="6737350" algn="l"/>
                          <a:tab pos="7185025" algn="l"/>
                          <a:tab pos="7635875" algn="l"/>
                          <a:tab pos="8083550" algn="l"/>
                          <a:tab pos="8534400" algn="l"/>
                          <a:tab pos="8982075" algn="l"/>
                        </a:tabLst>
                        <a:defRPr/>
                      </a:pPr>
                      <a:r>
                        <a:rPr kumimoji="0" lang="ru-RU" altLang="ru-RU" sz="1000" u="none" strike="noStrike" kern="1200" cap="none" spc="0" normalizeH="0" baseline="0" noProof="0" dirty="0">
                          <a:ln>
                            <a:noFill/>
                          </a:ln>
                          <a:effectLst/>
                          <a:uLnTx/>
                          <a:uFillTx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Пересечение потоков у  кабинета врача педиатра</a:t>
                      </a:r>
                    </a:p>
                  </a:txBody>
                  <a:tcPr marL="5400" marR="5400" marT="0" marB="0" horzOverflow="overflow">
                    <a:lnL w="288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8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8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8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58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buNone/>
                        <a:defRPr/>
                      </a:pPr>
                      <a:r>
                        <a:rPr kumimoji="0" lang="ru-RU" sz="1050" u="none" strike="noStrike" kern="1200" cap="none" spc="0" normalizeH="0" baseline="0" noProof="0" dirty="0">
                          <a:ln>
                            <a:noFill/>
                          </a:ln>
                          <a:effectLst/>
                          <a:uLnTx/>
                          <a:uFillTx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Родитель/законный представитель с ребенком обращаются к врачу-педиатру после прохождения специалистов и ожидают в общей очереди</a:t>
                      </a:r>
                    </a:p>
                  </a:txBody>
                  <a:tcPr marL="5400" marR="5400" marT="0" marB="0" horzOverflow="overflow">
                    <a:lnL w="288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8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8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8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58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buNone/>
                        <a:defRPr/>
                      </a:pPr>
                      <a:r>
                        <a:rPr kumimoji="0" lang="ru-RU" sz="1000" b="0" i="0" u="none" strike="noStrike" kern="1200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icrosoft YaHei" panose="020B0503020204020204" pitchFamily="34" charset="-122"/>
                          <a:cs typeface="Times New Roman" panose="02020603050405020304" pitchFamily="18" charset="0"/>
                        </a:rPr>
                        <a:t>Не выделен кабинет для врача педиатра </a:t>
                      </a:r>
                      <a:r>
                        <a:rPr kumimoji="0" lang="ru-RU" sz="1000" b="0" i="0" u="none" strike="noStrike" kern="1200" cap="none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icrosoft YaHei" panose="020B0503020204020204" pitchFamily="34" charset="-122"/>
                          <a:cs typeface="Times New Roman" panose="02020603050405020304" pitchFamily="18" charset="0"/>
                        </a:rPr>
                        <a:t>ООМПНв</a:t>
                      </a:r>
                      <a:r>
                        <a:rPr kumimoji="0" lang="ru-RU" sz="1000" b="0" i="0" u="none" strike="noStrike" kern="1200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icrosoft YaHei" panose="020B0503020204020204" pitchFamily="34" charset="-122"/>
                          <a:cs typeface="Times New Roman" panose="02020603050405020304" pitchFamily="18" charset="0"/>
                        </a:rPr>
                        <a:t> ОУ для выдачи справок, заключений.</a:t>
                      </a:r>
                    </a:p>
                    <a:p>
                      <a:pPr marL="0" marR="0" lvl="0" indent="0" algn="ctr" defTabSz="44958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buNone/>
                        <a:defRPr/>
                      </a:pPr>
                      <a:endParaRPr kumimoji="0" lang="ru-RU" altLang="ru-RU" sz="10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icrosoft YaHei" panose="020B0503020204020204" pitchFamily="34" charset="-122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44958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buNone/>
                        <a:defRPr/>
                      </a:pPr>
                      <a:r>
                        <a:rPr kumimoji="0" lang="ru-RU" altLang="ru-RU" sz="10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icrosoft YaHei" panose="020B0503020204020204" pitchFamily="34" charset="-122"/>
                          <a:cs typeface="Times New Roman" panose="02020603050405020304" pitchFamily="18" charset="0"/>
                        </a:rPr>
                        <a:t>Не выделено время для получения справок, заключений у врача-педиатра</a:t>
                      </a:r>
                      <a:endParaRPr kumimoji="0" lang="ru-RU" altLang="ru-RU" sz="1000" b="0" i="0" u="none" strike="noStrike" kern="1200" cap="none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icrosoft YaHei" panose="020B0503020204020204" pitchFamily="34" charset="-122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44958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buNone/>
                        <a:defRPr/>
                      </a:pPr>
                      <a:endParaRPr kumimoji="0" lang="ru-RU" alt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Microsoft YaHei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5400" marR="5400" marT="0" marB="0" horzOverflow="overflow">
                    <a:lnL w="288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8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8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8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ru-RU" altLang="ru-RU" sz="1000" b="0" i="0" u="none" strike="noStrike" kern="1200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icrosoft YaHei" panose="020B0503020204020204" pitchFamily="34" charset="-122"/>
                          <a:cs typeface="Times New Roman" panose="02020603050405020304" pitchFamily="18" charset="0"/>
                        </a:rPr>
                        <a:t>Выделить кабинет для врача педиатра </a:t>
                      </a:r>
                      <a:r>
                        <a:rPr kumimoji="0" lang="ru-RU" altLang="ru-RU" sz="1000" b="0" i="0" u="none" strike="noStrike" kern="1200" cap="none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icrosoft YaHei" panose="020B0503020204020204" pitchFamily="34" charset="-122"/>
                          <a:cs typeface="Times New Roman" panose="02020603050405020304" pitchFamily="18" charset="0"/>
                        </a:rPr>
                        <a:t>ООМПНв</a:t>
                      </a:r>
                      <a:r>
                        <a:rPr kumimoji="0" lang="ru-RU" altLang="ru-RU" sz="1000" b="0" i="0" u="none" strike="noStrike" kern="1200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icrosoft YaHei" panose="020B0503020204020204" pitchFamily="34" charset="-122"/>
                          <a:cs typeface="Times New Roman" panose="02020603050405020304" pitchFamily="18" charset="0"/>
                        </a:rPr>
                        <a:t> ОУ для выдачи справок, заключений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ru-RU" altLang="ru-RU" sz="1000" b="0" i="0" u="none" strike="noStrike" kern="1200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icrosoft YaHei" panose="020B0503020204020204" pitchFamily="34" charset="-122"/>
                          <a:cs typeface="Times New Roman" panose="02020603050405020304" pitchFamily="18" charset="0"/>
                        </a:rPr>
                        <a:t>Разработать алгоритм работы с пациентами для врача педиатра </a:t>
                      </a:r>
                      <a:r>
                        <a:rPr kumimoji="0" lang="ru-RU" altLang="ru-RU" sz="1000" b="0" i="0" u="none" strike="noStrike" kern="1200" cap="none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icrosoft YaHei" panose="020B0503020204020204" pitchFamily="34" charset="-122"/>
                          <a:cs typeface="Times New Roman" panose="02020603050405020304" pitchFamily="18" charset="0"/>
                        </a:rPr>
                        <a:t>ООМПНв</a:t>
                      </a:r>
                      <a:r>
                        <a:rPr kumimoji="0" lang="ru-RU" altLang="ru-RU" sz="1000" b="0" i="0" u="none" strike="noStrike" kern="1200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icrosoft YaHei" panose="020B0503020204020204" pitchFamily="34" charset="-122"/>
                          <a:cs typeface="Times New Roman" panose="02020603050405020304" pitchFamily="18" charset="0"/>
                        </a:rPr>
                        <a:t> ОУ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ru-RU" sz="10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icrosoft YaHei" panose="020B0503020204020204" pitchFamily="34" charset="-122"/>
                          <a:cs typeface="Times New Roman" panose="02020603050405020304" pitchFamily="18" charset="0"/>
                        </a:rPr>
                        <a:t>Выделить время в графике заведующего для подписи справок, заключений.</a:t>
                      </a:r>
                    </a:p>
                  </a:txBody>
                  <a:tcPr marL="5400" marR="5400" marT="0" marB="0" horzOverflow="overflow">
                    <a:lnL w="288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8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8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8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49580" rtl="0" eaLnBrk="1" fontAlgn="base" latinLnBrk="0" hangingPunct="1">
                        <a:lnSpc>
                          <a:spcPct val="104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5350" algn="l"/>
                          <a:tab pos="1346200" algn="l"/>
                          <a:tab pos="1793875" algn="l"/>
                          <a:tab pos="2244725" algn="l"/>
                          <a:tab pos="2692400" algn="l"/>
                          <a:tab pos="3143250" algn="l"/>
                          <a:tab pos="3590925" algn="l"/>
                          <a:tab pos="4041775" algn="l"/>
                          <a:tab pos="4489450" algn="l"/>
                          <a:tab pos="4940300" algn="l"/>
                          <a:tab pos="5387975" algn="l"/>
                          <a:tab pos="5838825" algn="l"/>
                          <a:tab pos="6286500" algn="l"/>
                          <a:tab pos="6737350" algn="l"/>
                          <a:tab pos="7185025" algn="l"/>
                          <a:tab pos="7635875" algn="l"/>
                          <a:tab pos="8083550" algn="l"/>
                          <a:tab pos="8534400" algn="l"/>
                          <a:tab pos="8982075" algn="l"/>
                        </a:tabLst>
                      </a:pPr>
                      <a:r>
                        <a:rPr kumimoji="0" lang="ru-RU" altLang="ru-RU" sz="1000" u="none" strike="noStrike" cap="none" normalizeH="0" baseline="0" dirty="0">
                          <a:ln>
                            <a:noFill/>
                          </a:ln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1960-3840 сек</a:t>
                      </a:r>
                      <a:endParaRPr kumimoji="0" lang="ru-RU" alt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Microsoft YaHei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5400" marR="5400" marT="0" marB="0" horzOverflow="overflow">
                    <a:lnL w="288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8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8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8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50397">
                <a:tc>
                  <a:txBody>
                    <a:bodyPr/>
                    <a:lstStyle/>
                    <a:p>
                      <a:pPr marL="0" marR="0" lvl="0" indent="0" algn="ctr" defTabSz="449580" rtl="0" eaLnBrk="1" fontAlgn="base" latinLnBrk="0" hangingPunct="1">
                        <a:lnSpc>
                          <a:spcPct val="104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5350" algn="l"/>
                          <a:tab pos="1346200" algn="l"/>
                          <a:tab pos="1793875" algn="l"/>
                          <a:tab pos="2244725" algn="l"/>
                          <a:tab pos="2692400" algn="l"/>
                          <a:tab pos="3143250" algn="l"/>
                          <a:tab pos="3590925" algn="l"/>
                          <a:tab pos="4041775" algn="l"/>
                          <a:tab pos="4489450" algn="l"/>
                          <a:tab pos="4940300" algn="l"/>
                          <a:tab pos="5387975" algn="l"/>
                          <a:tab pos="5838825" algn="l"/>
                          <a:tab pos="6286500" algn="l"/>
                          <a:tab pos="6737350" algn="l"/>
                          <a:tab pos="7185025" algn="l"/>
                          <a:tab pos="7635875" algn="l"/>
                          <a:tab pos="8083550" algn="l"/>
                          <a:tab pos="8534400" algn="l"/>
                          <a:tab pos="8982075" algn="l"/>
                        </a:tabLst>
                      </a:pPr>
                      <a:r>
                        <a:rPr kumimoji="0" lang="ru-RU" alt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  <a:ea typeface="Microsoft YaHei" panose="020B0503020204020204" pitchFamily="34" charset="-122"/>
                          <a:cs typeface="Times New Roman" panose="02020603050405020304" pitchFamily="18" charset="0"/>
                        </a:rPr>
                        <a:t>7.</a:t>
                      </a:r>
                    </a:p>
                  </a:txBody>
                  <a:tcPr marL="5400" marR="5400" marT="0" marB="0" horzOverflow="overflow">
                    <a:lnL w="288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8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8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8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CC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449580" rtl="0" eaLnBrk="1" fontAlgn="base" latinLnBrk="0" hangingPunct="1">
                        <a:lnSpc>
                          <a:spcPct val="104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5350" algn="l"/>
                          <a:tab pos="1346200" algn="l"/>
                          <a:tab pos="1793875" algn="l"/>
                          <a:tab pos="2244725" algn="l"/>
                          <a:tab pos="2692400" algn="l"/>
                          <a:tab pos="3143250" algn="l"/>
                          <a:tab pos="3590925" algn="l"/>
                          <a:tab pos="4041775" algn="l"/>
                          <a:tab pos="4489450" algn="l"/>
                          <a:tab pos="4940300" algn="l"/>
                          <a:tab pos="5387975" algn="l"/>
                          <a:tab pos="5838825" algn="l"/>
                          <a:tab pos="6286500" algn="l"/>
                          <a:tab pos="6737350" algn="l"/>
                          <a:tab pos="7185025" algn="l"/>
                          <a:tab pos="7635875" algn="l"/>
                          <a:tab pos="8083550" algn="l"/>
                          <a:tab pos="8534400" algn="l"/>
                          <a:tab pos="8982075" algn="l"/>
                        </a:tabLst>
                      </a:pPr>
                      <a:r>
                        <a:rPr kumimoji="0" lang="ru-RU" alt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icrosoft YaHei" panose="020B0503020204020204" pitchFamily="34" charset="-122"/>
                          <a:cs typeface="Times New Roman" panose="02020603050405020304" pitchFamily="18" charset="0"/>
                        </a:rPr>
                        <a:t>Длительное подписание заключения у заведующего</a:t>
                      </a:r>
                    </a:p>
                  </a:txBody>
                  <a:tcPr marL="5400" marR="5400" marT="0" marB="0" horzOverflow="overflow">
                    <a:lnL w="288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8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8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8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58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0" algn="l"/>
                          <a:tab pos="447675" algn="l"/>
                          <a:tab pos="896620" algn="l"/>
                          <a:tab pos="1346200" algn="l"/>
                          <a:tab pos="1795145" algn="l"/>
                          <a:tab pos="2244725" algn="l"/>
                          <a:tab pos="2693670" algn="l"/>
                          <a:tab pos="3143250" algn="l"/>
                          <a:tab pos="3592195" algn="l"/>
                          <a:tab pos="4041775" algn="l"/>
                          <a:tab pos="4490720" algn="l"/>
                          <a:tab pos="4940300" algn="l"/>
                          <a:tab pos="5389245" algn="l"/>
                          <a:tab pos="5838825" algn="l"/>
                          <a:tab pos="6287770" algn="l"/>
                          <a:tab pos="6737350" algn="l"/>
                          <a:tab pos="7186295" algn="l"/>
                          <a:tab pos="7635875" algn="l"/>
                          <a:tab pos="8084820" algn="l"/>
                          <a:tab pos="8534400" algn="l"/>
                          <a:tab pos="8983345" algn="l"/>
                        </a:tabLst>
                      </a:pPr>
                      <a:r>
                        <a:rPr kumimoji="0" lang="ru-RU" altLang="ru-RU" sz="10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icrosoft YaHei" panose="020B0503020204020204" pitchFamily="34" charset="-122"/>
                          <a:cs typeface="Times New Roman" panose="02020603050405020304" pitchFamily="18" charset="0"/>
                        </a:rPr>
                        <a:t>Заключение о прохождении ПМПК подписывает заведующий, который не всегда присутствует в кабинете ввиду специфики занимаемой должности</a:t>
                      </a:r>
                    </a:p>
                    <a:p>
                      <a:pPr marL="0" marR="0" lvl="0" indent="0" algn="ctr" defTabSz="44958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0" algn="l"/>
                          <a:tab pos="447675" algn="l"/>
                          <a:tab pos="896620" algn="l"/>
                          <a:tab pos="1346200" algn="l"/>
                          <a:tab pos="1795145" algn="l"/>
                          <a:tab pos="2244725" algn="l"/>
                          <a:tab pos="2693670" algn="l"/>
                          <a:tab pos="3143250" algn="l"/>
                          <a:tab pos="3592195" algn="l"/>
                          <a:tab pos="4041775" algn="l"/>
                          <a:tab pos="4490720" algn="l"/>
                          <a:tab pos="4940300" algn="l"/>
                          <a:tab pos="5389245" algn="l"/>
                          <a:tab pos="5838825" algn="l"/>
                          <a:tab pos="6287770" algn="l"/>
                          <a:tab pos="6737350" algn="l"/>
                          <a:tab pos="7186295" algn="l"/>
                          <a:tab pos="7635875" algn="l"/>
                          <a:tab pos="8084820" algn="l"/>
                          <a:tab pos="8534400" algn="l"/>
                          <a:tab pos="8983345" algn="l"/>
                        </a:tabLst>
                      </a:pPr>
                      <a:endParaRPr kumimoji="0" lang="ru-RU" altLang="ru-RU" sz="10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icrosoft YaHei" panose="020B0503020204020204" pitchFamily="34" charset="-122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44958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0" algn="l"/>
                          <a:tab pos="447675" algn="l"/>
                          <a:tab pos="896620" algn="l"/>
                          <a:tab pos="1346200" algn="l"/>
                          <a:tab pos="1795145" algn="l"/>
                          <a:tab pos="2244725" algn="l"/>
                          <a:tab pos="2693670" algn="l"/>
                          <a:tab pos="3143250" algn="l"/>
                          <a:tab pos="3592195" algn="l"/>
                          <a:tab pos="4041775" algn="l"/>
                          <a:tab pos="4490720" algn="l"/>
                          <a:tab pos="4940300" algn="l"/>
                          <a:tab pos="5389245" algn="l"/>
                          <a:tab pos="5838825" algn="l"/>
                          <a:tab pos="6287770" algn="l"/>
                          <a:tab pos="6737350" algn="l"/>
                          <a:tab pos="7186295" algn="l"/>
                          <a:tab pos="7635875" algn="l"/>
                          <a:tab pos="8084820" algn="l"/>
                          <a:tab pos="8534400" algn="l"/>
                          <a:tab pos="8983345" algn="l"/>
                        </a:tabLst>
                      </a:pPr>
                      <a:endParaRPr kumimoji="0" lang="ru-RU" altLang="ru-RU" sz="10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icrosoft YaHei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5400" marR="5400" marT="0" marB="0" horzOverflow="overflow">
                    <a:lnL w="288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8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8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8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4958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0" algn="l"/>
                          <a:tab pos="447675" algn="l"/>
                          <a:tab pos="897255" algn="l"/>
                          <a:tab pos="1346200" algn="l"/>
                          <a:tab pos="1795780" algn="l"/>
                          <a:tab pos="2244725" algn="l"/>
                          <a:tab pos="2694305" algn="l"/>
                          <a:tab pos="3143250" algn="l"/>
                          <a:tab pos="3592830" algn="l"/>
                          <a:tab pos="4041775" algn="l"/>
                          <a:tab pos="4491355" algn="l"/>
                          <a:tab pos="4940300" algn="l"/>
                          <a:tab pos="5389880" algn="l"/>
                          <a:tab pos="5838825" algn="l"/>
                          <a:tab pos="6288405" algn="l"/>
                          <a:tab pos="6737350" algn="l"/>
                          <a:tab pos="7186930" algn="l"/>
                          <a:tab pos="7635875" algn="l"/>
                          <a:tab pos="8085455" algn="l"/>
                          <a:tab pos="8534400" algn="l"/>
                          <a:tab pos="8983980" algn="l"/>
                        </a:tabLst>
                        <a:defRPr/>
                      </a:pPr>
                      <a:r>
                        <a:rPr kumimoji="0" lang="ru-RU" altLang="ru-RU" sz="10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icrosoft YaHei" panose="020B0503020204020204" pitchFamily="34" charset="-122"/>
                          <a:cs typeface="Times New Roman" panose="02020603050405020304" pitchFamily="18" charset="0"/>
                        </a:rPr>
                        <a:t>Не выделено время в графике работы завидующего для подписи справок, заключений у заведующего </a:t>
                      </a:r>
                    </a:p>
                    <a:p>
                      <a:pPr algn="ctr" defTabSz="449580" eaLnBrk="1" hangingPunct="1">
                        <a:tabLst>
                          <a:tab pos="0" algn="l"/>
                          <a:tab pos="447675" algn="l"/>
                          <a:tab pos="897255" algn="l"/>
                          <a:tab pos="1346200" algn="l"/>
                          <a:tab pos="1795780" algn="l"/>
                          <a:tab pos="2244725" algn="l"/>
                          <a:tab pos="2694305" algn="l"/>
                          <a:tab pos="3143250" algn="l"/>
                          <a:tab pos="3592830" algn="l"/>
                          <a:tab pos="4041775" algn="l"/>
                          <a:tab pos="4491355" algn="l"/>
                          <a:tab pos="4940300" algn="l"/>
                          <a:tab pos="5389880" algn="l"/>
                          <a:tab pos="5838825" algn="l"/>
                          <a:tab pos="6288405" algn="l"/>
                          <a:tab pos="6737350" algn="l"/>
                          <a:tab pos="7186930" algn="l"/>
                          <a:tab pos="7635875" algn="l"/>
                          <a:tab pos="8085455" algn="l"/>
                          <a:tab pos="8534400" algn="l"/>
                          <a:tab pos="8983980" algn="l"/>
                        </a:tabLst>
                      </a:pPr>
                      <a:endParaRPr kumimoji="0" lang="ru-RU" altLang="ru-RU" sz="10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icrosoft YaHei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5400" marR="5400" marT="0" marB="0" horzOverflow="overflow">
                    <a:lnL w="288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8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8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8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ru-RU" sz="10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icrosoft YaHei" panose="020B0503020204020204" pitchFamily="34" charset="-122"/>
                          <a:cs typeface="Times New Roman" panose="02020603050405020304" pitchFamily="18" charset="0"/>
                        </a:rPr>
                        <a:t>Выделить время в графике заведующего для подписи справок, заключений.</a:t>
                      </a:r>
                    </a:p>
                    <a:p>
                      <a:pPr algn="ctr"/>
                      <a:endParaRPr kumimoji="0" lang="ru-RU" sz="10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icrosoft YaHei" panose="020B0503020204020204" pitchFamily="34" charset="-122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kumimoji="0" lang="ru-RU" sz="10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icrosoft YaHei" panose="020B0503020204020204" pitchFamily="34" charset="-122"/>
                          <a:cs typeface="Times New Roman" panose="02020603050405020304" pitchFamily="18" charset="0"/>
                        </a:rPr>
                        <a:t>Внесение в маршрутный лист информации о времени подписания справок, заключений</a:t>
                      </a:r>
                    </a:p>
                  </a:txBody>
                  <a:tcPr marL="5400" marR="5400" marT="0" marB="0" horzOverflow="overflow">
                    <a:lnL w="288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8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8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8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49580" rtl="0" eaLnBrk="1" fontAlgn="base" latinLnBrk="0" hangingPunct="1">
                        <a:lnSpc>
                          <a:spcPct val="104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5350" algn="l"/>
                          <a:tab pos="1346200" algn="l"/>
                          <a:tab pos="1793875" algn="l"/>
                          <a:tab pos="2244725" algn="l"/>
                          <a:tab pos="2692400" algn="l"/>
                          <a:tab pos="3143250" algn="l"/>
                          <a:tab pos="3590925" algn="l"/>
                          <a:tab pos="4041775" algn="l"/>
                          <a:tab pos="4489450" algn="l"/>
                          <a:tab pos="4940300" algn="l"/>
                          <a:tab pos="5387975" algn="l"/>
                          <a:tab pos="5838825" algn="l"/>
                          <a:tab pos="6286500" algn="l"/>
                          <a:tab pos="6737350" algn="l"/>
                          <a:tab pos="7185025" algn="l"/>
                          <a:tab pos="7635875" algn="l"/>
                          <a:tab pos="8083550" algn="l"/>
                          <a:tab pos="8534400" algn="l"/>
                          <a:tab pos="8982075" algn="l"/>
                        </a:tabLst>
                      </a:pPr>
                      <a:r>
                        <a:rPr kumimoji="0" lang="ru-RU" alt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7E5F00"/>
                          </a:solidFill>
                          <a:effectLst/>
                          <a:latin typeface="Times New Roman" panose="02020603050405020304" pitchFamily="18" charset="0"/>
                          <a:ea typeface="Microsoft YaHei" panose="020B0503020204020204" pitchFamily="34" charset="-122"/>
                          <a:cs typeface="Times New Roman" panose="02020603050405020304" pitchFamily="18" charset="0"/>
                        </a:rPr>
                        <a:t>180-300 сек</a:t>
                      </a:r>
                    </a:p>
                  </a:txBody>
                  <a:tcPr marL="5400" marR="5400" marT="0" marB="0" horzOverflow="overflow">
                    <a:lnL w="288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8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8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8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6657" name="Rectangle 97"/>
          <p:cNvSpPr/>
          <p:nvPr/>
        </p:nvSpPr>
        <p:spPr>
          <a:xfrm>
            <a:off x="2627313" y="765175"/>
            <a:ext cx="3865562" cy="398463"/>
          </a:xfrm>
          <a:prstGeom prst="rect">
            <a:avLst/>
          </a:prstGeom>
          <a:noFill/>
          <a:ln w="9525">
            <a:noFill/>
          </a:ln>
        </p:spPr>
        <p:txBody>
          <a:bodyPr wrap="none" lIns="90000" tIns="45000" rIns="90000" bIns="45000">
            <a:spAutoFit/>
          </a:bodyPr>
          <a:lstStyle/>
          <a:p>
            <a:pPr defTabSz="449580" eaLnBrk="1" hangingPunct="1">
              <a:tabLst>
                <a:tab pos="0" algn="l"/>
                <a:tab pos="447675" algn="l"/>
                <a:tab pos="897255" algn="l"/>
                <a:tab pos="1346200" algn="l"/>
                <a:tab pos="1795780" algn="l"/>
                <a:tab pos="2244725" algn="l"/>
                <a:tab pos="2694305" algn="l"/>
                <a:tab pos="3143250" algn="l"/>
                <a:tab pos="3592830" algn="l"/>
                <a:tab pos="4041775" algn="l"/>
                <a:tab pos="4491355" algn="l"/>
                <a:tab pos="4940300" algn="l"/>
                <a:tab pos="5389880" algn="l"/>
                <a:tab pos="5838825" algn="l"/>
                <a:tab pos="6288405" algn="l"/>
                <a:tab pos="6737350" algn="l"/>
                <a:tab pos="7186930" algn="l"/>
                <a:tab pos="7635875" algn="l"/>
                <a:tab pos="8085455" algn="l"/>
                <a:tab pos="8534400" algn="l"/>
                <a:tab pos="8983980" algn="l"/>
              </a:tabLst>
            </a:pPr>
            <a:r>
              <a:rPr lang="ru-RU" altLang="ru-RU" sz="20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АНАЛИЗ ПРИЧИН ПРОБЛЕМ</a:t>
            </a:r>
            <a:endParaRPr lang="ru-RU" altLang="ru-RU" sz="2000" b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Заголовок 1"/>
          <p:cNvSpPr>
            <a:spLocks noGrp="1"/>
          </p:cNvSpPr>
          <p:nvPr>
            <p:ph type="ctrTitle"/>
          </p:nvPr>
        </p:nvSpPr>
        <p:spPr>
          <a:xfrm>
            <a:off x="887413" y="6350"/>
            <a:ext cx="6858000" cy="539750"/>
          </a:xfrm>
        </p:spPr>
        <p:txBody>
          <a:bodyPr vert="horz" wrap="square" lIns="90000" tIns="46800" rIns="90000" bIns="46800" anchor="b" anchorCtr="0">
            <a:normAutofit fontScale="90000"/>
          </a:bodyPr>
          <a:lstStyle/>
          <a:p>
            <a:r>
              <a:rPr lang="ru-RU" altLang="ru-RU" sz="1200" b="1" kern="1200" dirty="0">
                <a:latin typeface="Times New Roman" panose="02020603050405020304" pitchFamily="18" charset="0"/>
              </a:rPr>
              <a:t>КАРТА ЦЕЛЕВОГО СОСТОЯНИЯ ПРОЦЕССА</a:t>
            </a:r>
            <a:br>
              <a:rPr lang="ru-RU" altLang="ru-RU" sz="1200" b="1" kern="1200" dirty="0">
                <a:latin typeface="Times New Roman" panose="02020603050405020304" pitchFamily="18" charset="0"/>
              </a:rPr>
            </a:br>
            <a:r>
              <a:rPr lang="ru-RU" altLang="ru-RU" sz="1200" b="1" dirty="0">
                <a:latin typeface="Times New Roman" panose="02020603050405020304" pitchFamily="18" charset="0"/>
              </a:rPr>
              <a:t>ПРОХОЖДЕНИЯ МЕДИЦИНСКОЙ КОМИССИИ ВОСПИТАННИКАМИ ДОУ ДЛЯ ПСИХОЛОГО-МЕДИКО-ПЕДАГОГИЧЕСКОЙ КОМИССИИ            ДАТА 20.06.2024</a:t>
            </a:r>
            <a:endParaRPr lang="ru-RU" altLang="ru-RU" sz="1200" b="1" kern="1200" dirty="0">
              <a:latin typeface="Times New Roman" panose="02020603050405020304" pitchFamily="18" charset="0"/>
            </a:endParaRPr>
          </a:p>
        </p:txBody>
      </p:sp>
      <p:sp>
        <p:nvSpPr>
          <p:cNvPr id="15363" name="Прямоугольник 1"/>
          <p:cNvSpPr>
            <a:spLocks noChangeArrowheads="1"/>
          </p:cNvSpPr>
          <p:nvPr/>
        </p:nvSpPr>
        <p:spPr bwMode="auto">
          <a:xfrm>
            <a:off x="65088" y="3243263"/>
            <a:ext cx="1152525" cy="2220913"/>
          </a:xfrm>
          <a:prstGeom prst="rect">
            <a:avLst/>
          </a:prstGeom>
          <a:solidFill>
            <a:schemeClr val="accent5">
              <a:lumMod val="75000"/>
            </a:schemeClr>
          </a:solidFill>
          <a:ln w="9525" algn="ctr">
            <a:solidFill>
              <a:schemeClr val="accent1">
                <a:lumMod val="75000"/>
              </a:schemeClr>
            </a:solidFill>
            <a:round/>
          </a:ln>
        </p:spPr>
        <p:txBody>
          <a:bodyPr/>
          <a:lstStyle/>
          <a:p>
            <a:pPr lvl="0">
              <a:buClr>
                <a:srgbClr val="000000"/>
              </a:buClr>
              <a:buSzPct val="100000"/>
              <a:defRPr/>
            </a:pPr>
            <a:r>
              <a:rPr lang="ru-RU" sz="1000" dirty="0">
                <a:solidFill>
                  <a:srgbClr val="FFFFFF"/>
                </a:solidFill>
              </a:rPr>
              <a:t>Ребенок с родителем/законным представителем обращается в поликлинику  </a:t>
            </a:r>
            <a:r>
              <a:rPr lang="ru-RU" sz="1000" dirty="0" err="1">
                <a:solidFill>
                  <a:srgbClr val="FFFFFF"/>
                </a:solidFill>
              </a:rPr>
              <a:t>мкр</a:t>
            </a:r>
            <a:r>
              <a:rPr lang="ru-RU" sz="1000" dirty="0">
                <a:solidFill>
                  <a:srgbClr val="FFFFFF"/>
                </a:solidFill>
              </a:rPr>
              <a:t> Интернациональный 24 для прохождения м/о для прохождения медицинской комиссии </a:t>
            </a:r>
          </a:p>
        </p:txBody>
      </p:sp>
      <p:sp>
        <p:nvSpPr>
          <p:cNvPr id="29700" name="Равнобедренный треугольник 2"/>
          <p:cNvSpPr/>
          <p:nvPr/>
        </p:nvSpPr>
        <p:spPr>
          <a:xfrm>
            <a:off x="80963" y="871538"/>
            <a:ext cx="287337" cy="287337"/>
          </a:xfrm>
          <a:prstGeom prst="triangle">
            <a:avLst>
              <a:gd name="adj" fmla="val 50000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pPr>
              <a:buClr>
                <a:srgbClr val="000000"/>
              </a:buClr>
              <a:buSzPct val="100000"/>
              <a:buFont typeface="Times New Roman" panose="02020603050405020304" pitchFamily="18" charset="0"/>
            </a:pPr>
            <a:endParaRPr lang="ru-RU" altLang="ru-RU" dirty="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29701" name="Равнобедренный треугольник 5"/>
          <p:cNvSpPr/>
          <p:nvPr/>
        </p:nvSpPr>
        <p:spPr>
          <a:xfrm>
            <a:off x="382588" y="896938"/>
            <a:ext cx="465137" cy="287337"/>
          </a:xfrm>
          <a:prstGeom prst="triangle">
            <a:avLst>
              <a:gd name="adj" fmla="val 50000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pPr>
              <a:buClr>
                <a:srgbClr val="000000"/>
              </a:buClr>
              <a:buSzPct val="100000"/>
              <a:buFont typeface="Times New Roman" panose="02020603050405020304" pitchFamily="18" charset="0"/>
            </a:pPr>
            <a:endParaRPr lang="ru-RU" altLang="ru-RU" dirty="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29702" name="Равнобедренный треугольник 6"/>
          <p:cNvSpPr/>
          <p:nvPr/>
        </p:nvSpPr>
        <p:spPr>
          <a:xfrm>
            <a:off x="833438" y="893763"/>
            <a:ext cx="384175" cy="268287"/>
          </a:xfrm>
          <a:prstGeom prst="triangle">
            <a:avLst>
              <a:gd name="adj" fmla="val 50000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pPr>
              <a:buClr>
                <a:srgbClr val="000000"/>
              </a:buClr>
              <a:buSzPct val="100000"/>
              <a:buFont typeface="Times New Roman" panose="02020603050405020304" pitchFamily="18" charset="0"/>
            </a:pPr>
            <a:endParaRPr lang="ru-RU" altLang="ru-RU" dirty="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15369" name="Стрелка вправо 10"/>
          <p:cNvSpPr>
            <a:spLocks noChangeArrowheads="1"/>
          </p:cNvSpPr>
          <p:nvPr/>
        </p:nvSpPr>
        <p:spPr bwMode="auto">
          <a:xfrm>
            <a:off x="6738144" y="5748338"/>
            <a:ext cx="567532" cy="306388"/>
          </a:xfrm>
          <a:prstGeom prst="rightArrow">
            <a:avLst>
              <a:gd name="adj1" fmla="val 50000"/>
              <a:gd name="adj2" fmla="val 50196"/>
            </a:avLst>
          </a:prstGeom>
          <a:solidFill>
            <a:schemeClr val="accent5">
              <a:lumMod val="75000"/>
            </a:schemeClr>
          </a:solidFill>
          <a:ln w="9525" algn="ctr">
            <a:solidFill>
              <a:schemeClr val="accent1">
                <a:lumMod val="75000"/>
              </a:schemeClr>
            </a:solidFill>
            <a:round/>
          </a:ln>
        </p:spPr>
        <p:txBody>
          <a:bodyPr/>
          <a:lstStyle/>
          <a:p>
            <a:pPr marL="0" marR="0" lvl="0" indent="0" algn="l" defTabSz="44958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Microsoft YaHei" panose="020B0503020204020204" pitchFamily="34" charset="-122"/>
              <a:cs typeface="+mn-cs"/>
            </a:endParaRPr>
          </a:p>
        </p:txBody>
      </p:sp>
      <p:sp>
        <p:nvSpPr>
          <p:cNvPr id="15373" name="Прямоугольник 14"/>
          <p:cNvSpPr>
            <a:spLocks noChangeArrowheads="1"/>
          </p:cNvSpPr>
          <p:nvPr/>
        </p:nvSpPr>
        <p:spPr bwMode="auto">
          <a:xfrm>
            <a:off x="1766888" y="3673475"/>
            <a:ext cx="1295400" cy="995363"/>
          </a:xfrm>
          <a:prstGeom prst="rect">
            <a:avLst/>
          </a:prstGeom>
          <a:solidFill>
            <a:schemeClr val="accent5">
              <a:lumMod val="75000"/>
            </a:schemeClr>
          </a:solidFill>
          <a:ln w="9525" algn="ctr">
            <a:solidFill>
              <a:schemeClr val="accent1">
                <a:lumMod val="75000"/>
              </a:schemeClr>
            </a:solidFill>
            <a:round/>
          </a:ln>
        </p:spPr>
        <p:txBody>
          <a:bodyPr/>
          <a:lstStyle/>
          <a:p>
            <a:pPr lvl="0">
              <a:buClr>
                <a:srgbClr val="000000"/>
              </a:buClr>
              <a:buSzPct val="100000"/>
              <a:defRPr/>
            </a:pPr>
            <a:r>
              <a:rPr lang="ru-RU" sz="1200" dirty="0">
                <a:solidFill>
                  <a:srgbClr val="FFFFFF"/>
                </a:solidFill>
                <a:sym typeface="+mn-ea"/>
              </a:rPr>
              <a:t>врач проводит осмотр ребенка и вносит данные осмотра в форму</a:t>
            </a:r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Microsoft YaHei" panose="020B0503020204020204" pitchFamily="34" charset="-122"/>
              <a:cs typeface="+mn-cs"/>
            </a:endParaRPr>
          </a:p>
        </p:txBody>
      </p:sp>
      <p:sp>
        <p:nvSpPr>
          <p:cNvPr id="29706" name="Равнобедренный треугольник 15"/>
          <p:cNvSpPr/>
          <p:nvPr/>
        </p:nvSpPr>
        <p:spPr>
          <a:xfrm>
            <a:off x="7286625" y="4856163"/>
            <a:ext cx="430213" cy="287337"/>
          </a:xfrm>
          <a:prstGeom prst="triangle">
            <a:avLst>
              <a:gd name="adj" fmla="val 50000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pPr>
              <a:buClr>
                <a:srgbClr val="000000"/>
              </a:buClr>
              <a:buSzPct val="100000"/>
              <a:buFont typeface="Times New Roman" panose="02020603050405020304" pitchFamily="18" charset="0"/>
            </a:pPr>
            <a:endParaRPr lang="ru-RU" altLang="ru-RU" dirty="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29707" name="Равнобедренный треугольник 16"/>
          <p:cNvSpPr/>
          <p:nvPr/>
        </p:nvSpPr>
        <p:spPr>
          <a:xfrm>
            <a:off x="7654925" y="4838700"/>
            <a:ext cx="352425" cy="280988"/>
          </a:xfrm>
          <a:prstGeom prst="triangle">
            <a:avLst>
              <a:gd name="adj" fmla="val 50000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pPr>
              <a:buClr>
                <a:srgbClr val="000000"/>
              </a:buClr>
              <a:buSzPct val="100000"/>
              <a:buFont typeface="Times New Roman" panose="02020603050405020304" pitchFamily="18" charset="0"/>
            </a:pPr>
            <a:endParaRPr lang="ru-RU" altLang="ru-RU" dirty="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29708" name="TextBox 24"/>
          <p:cNvSpPr txBox="1"/>
          <p:nvPr/>
        </p:nvSpPr>
        <p:spPr>
          <a:xfrm>
            <a:off x="1301750" y="1279525"/>
            <a:ext cx="641350" cy="2143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ru-RU" altLang="ru-RU" sz="800" dirty="0">
                <a:solidFill>
                  <a:srgbClr val="000000"/>
                </a:solidFill>
                <a:latin typeface="Calibri" panose="020F0502020204030204" pitchFamily="34" charset="0"/>
              </a:rPr>
              <a:t>47-52м</a:t>
            </a:r>
          </a:p>
        </p:txBody>
      </p:sp>
      <p:sp>
        <p:nvSpPr>
          <p:cNvPr id="25" name="Прямоугольник 14"/>
          <p:cNvSpPr>
            <a:spLocks noChangeArrowheads="1"/>
          </p:cNvSpPr>
          <p:nvPr/>
        </p:nvSpPr>
        <p:spPr bwMode="auto">
          <a:xfrm>
            <a:off x="3357079" y="5503124"/>
            <a:ext cx="1258888" cy="1354876"/>
          </a:xfrm>
          <a:prstGeom prst="rect">
            <a:avLst/>
          </a:prstGeom>
          <a:solidFill>
            <a:schemeClr val="accent5">
              <a:lumMod val="75000"/>
            </a:schemeClr>
          </a:solidFill>
          <a:ln w="9525" algn="ctr">
            <a:solidFill>
              <a:schemeClr val="accent1">
                <a:lumMod val="75000"/>
              </a:schemeClr>
            </a:solidFill>
            <a:round/>
          </a:ln>
        </p:spPr>
        <p:txBody>
          <a:bodyPr/>
          <a:lstStyle/>
          <a:p>
            <a:pPr lvl="0">
              <a:buClr>
                <a:srgbClr val="000000"/>
              </a:buClr>
              <a:buSzPct val="100000"/>
              <a:defRPr/>
            </a:pPr>
            <a:r>
              <a:rPr lang="ru-RU" sz="1200" dirty="0">
                <a:solidFill>
                  <a:srgbClr val="FFFFFF"/>
                </a:solidFill>
              </a:rPr>
              <a:t>врач проводит осмотр ребенка и вносит данные осмотра в форму</a:t>
            </a:r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Microsoft YaHei" panose="020B0503020204020204" pitchFamily="34" charset="-122"/>
              <a:cs typeface="+mn-cs"/>
            </a:endParaRPr>
          </a:p>
        </p:txBody>
      </p:sp>
      <p:sp>
        <p:nvSpPr>
          <p:cNvPr id="26" name="Прямоугольник 1"/>
          <p:cNvSpPr>
            <a:spLocks noChangeArrowheads="1"/>
          </p:cNvSpPr>
          <p:nvPr/>
        </p:nvSpPr>
        <p:spPr bwMode="auto">
          <a:xfrm>
            <a:off x="36513" y="1169988"/>
            <a:ext cx="1384981" cy="1724025"/>
          </a:xfrm>
          <a:prstGeom prst="rect">
            <a:avLst/>
          </a:prstGeom>
          <a:solidFill>
            <a:schemeClr val="accent5">
              <a:lumMod val="75000"/>
            </a:schemeClr>
          </a:solidFill>
          <a:ln w="9525" algn="ctr">
            <a:solidFill>
              <a:schemeClr val="accent1">
                <a:lumMod val="75000"/>
              </a:schemeClr>
            </a:solidFill>
            <a:round/>
          </a:ln>
        </p:spPr>
        <p:txBody>
          <a:bodyPr/>
          <a:lstStyle/>
          <a:p>
            <a:pPr lvl="0">
              <a:buClr>
                <a:srgbClr val="000000"/>
              </a:buClr>
              <a:buSzPct val="100000"/>
              <a:defRPr/>
            </a:pPr>
            <a:r>
              <a:rPr lang="ru-RU" sz="1000" dirty="0">
                <a:solidFill>
                  <a:srgbClr val="FFFFFF"/>
                </a:solidFill>
              </a:rPr>
              <a:t>Ребенок с родителем/законным представителем обращается в поликлинику  </a:t>
            </a:r>
            <a:r>
              <a:rPr lang="ru-RU" sz="1000" dirty="0" err="1">
                <a:solidFill>
                  <a:srgbClr val="FFFFFF"/>
                </a:solidFill>
              </a:rPr>
              <a:t>мкр</a:t>
            </a:r>
            <a:r>
              <a:rPr lang="ru-RU" sz="1000" dirty="0">
                <a:solidFill>
                  <a:srgbClr val="FFFFFF"/>
                </a:solidFill>
              </a:rPr>
              <a:t> Интернациональный 24 для прохождения м/о для прохождения медицинской комиссии </a:t>
            </a:r>
          </a:p>
        </p:txBody>
      </p:sp>
      <p:sp>
        <p:nvSpPr>
          <p:cNvPr id="27" name="Прямоугольник 1"/>
          <p:cNvSpPr>
            <a:spLocks noChangeArrowheads="1"/>
          </p:cNvSpPr>
          <p:nvPr/>
        </p:nvSpPr>
        <p:spPr bwMode="auto">
          <a:xfrm>
            <a:off x="1766888" y="1016000"/>
            <a:ext cx="1277938" cy="1252538"/>
          </a:xfrm>
          <a:prstGeom prst="rect">
            <a:avLst/>
          </a:prstGeom>
          <a:solidFill>
            <a:schemeClr val="accent5">
              <a:lumMod val="75000"/>
            </a:schemeClr>
          </a:solidFill>
          <a:ln w="9525" algn="ctr">
            <a:solidFill>
              <a:schemeClr val="accent1">
                <a:lumMod val="75000"/>
              </a:schemeClr>
            </a:solidFill>
            <a:round/>
          </a:ln>
        </p:spPr>
        <p:txBody>
          <a:bodyPr/>
          <a:lstStyle/>
          <a:p>
            <a:pPr marL="0" marR="0" lvl="0" indent="0" algn="l" defTabSz="44958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defRPr/>
            </a:pP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Microsoft YaHei" panose="020B0503020204020204" pitchFamily="34" charset="-122"/>
                <a:cs typeface="+mn-cs"/>
              </a:rPr>
              <a:t>Администратор маршрутизирует пациента в кабинет выдачи справок</a:t>
            </a:r>
          </a:p>
        </p:txBody>
      </p:sp>
      <p:sp>
        <p:nvSpPr>
          <p:cNvPr id="28" name="Прямоугольник 1"/>
          <p:cNvSpPr>
            <a:spLocks noChangeArrowheads="1"/>
          </p:cNvSpPr>
          <p:nvPr/>
        </p:nvSpPr>
        <p:spPr bwMode="auto">
          <a:xfrm>
            <a:off x="3605212" y="1057488"/>
            <a:ext cx="3506788" cy="1569590"/>
          </a:xfrm>
          <a:prstGeom prst="rect">
            <a:avLst/>
          </a:prstGeom>
          <a:solidFill>
            <a:schemeClr val="accent5">
              <a:lumMod val="75000"/>
            </a:schemeClr>
          </a:solidFill>
          <a:ln w="9525" algn="ctr">
            <a:solidFill>
              <a:schemeClr val="accent1">
                <a:lumMod val="75000"/>
              </a:schemeClr>
            </a:solidFill>
            <a:round/>
          </a:ln>
        </p:spPr>
        <p:txBody>
          <a:bodyPr/>
          <a:lstStyle/>
          <a:p>
            <a:pPr lvl="0">
              <a:buClr>
                <a:srgbClr val="000000"/>
              </a:buClr>
              <a:buSzPct val="100000"/>
              <a:defRPr/>
            </a:pPr>
            <a:r>
              <a:rPr kumimoji="0" lang="ru-RU" sz="11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rPr>
              <a:t>Медицинская сестра просматривает электронную карту ребенка, выносит в направление результаты осмотров специалистов, которые были раннее, з</a:t>
            </a:r>
            <a:r>
              <a:rPr kumimoji="0" lang="ru-RU" sz="11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sym typeface="+mn-ea"/>
              </a:rPr>
              <a:t>аписывает ребенка на медосмотр по методу карусель,</a:t>
            </a:r>
            <a:r>
              <a:rPr kumimoji="0" lang="ru-RU" sz="1100" b="0" i="0" u="none" strike="noStrike" kern="1200" cap="none" spc="0" normalizeH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sym typeface="+mn-ea"/>
              </a:rPr>
              <a:t> </a:t>
            </a:r>
            <a:r>
              <a:rPr kumimoji="0" lang="ru-RU" sz="11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sym typeface="+mn-ea"/>
              </a:rPr>
              <a:t>выдает маршрутный лист с направлением на профосмотра для ПМПК (</a:t>
            </a:r>
            <a:r>
              <a:rPr lang="ru-RU" altLang="ru-RU" sz="1100" dirty="0">
                <a:solidFill>
                  <a:srgbClr val="FFFFFF"/>
                </a:solidFill>
              </a:rPr>
              <a:t>форму направления на психолого-медико-педагогическую комиссию)</a:t>
            </a:r>
            <a:endParaRPr lang="ru-RU" sz="1100" dirty="0">
              <a:solidFill>
                <a:srgbClr val="FFFFFF"/>
              </a:solidFill>
            </a:endParaRPr>
          </a:p>
        </p:txBody>
      </p:sp>
      <p:sp>
        <p:nvSpPr>
          <p:cNvPr id="29" name="Прямоугольник 1"/>
          <p:cNvSpPr>
            <a:spLocks noChangeArrowheads="1"/>
          </p:cNvSpPr>
          <p:nvPr/>
        </p:nvSpPr>
        <p:spPr bwMode="auto">
          <a:xfrm>
            <a:off x="7681913" y="984250"/>
            <a:ext cx="1152525" cy="1327150"/>
          </a:xfrm>
          <a:prstGeom prst="rect">
            <a:avLst/>
          </a:prstGeom>
          <a:solidFill>
            <a:schemeClr val="accent5">
              <a:lumMod val="75000"/>
            </a:schemeClr>
          </a:solidFill>
          <a:ln w="9525" algn="ctr">
            <a:solidFill>
              <a:schemeClr val="accent1">
                <a:lumMod val="75000"/>
              </a:schemeClr>
            </a:solidFill>
            <a:round/>
          </a:ln>
        </p:spPr>
        <p:txBody>
          <a:bodyPr/>
          <a:lstStyle/>
          <a:p>
            <a:pPr marL="0" marR="0" lvl="0" indent="0" algn="l" defTabSz="44958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defRPr/>
            </a:pP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Microsoft YaHei" panose="020B0503020204020204" pitchFamily="34" charset="-122"/>
                <a:cs typeface="+mn-cs"/>
              </a:rPr>
              <a:t>Ребенок с родителем/законным представителем покидает поликлинику   </a:t>
            </a:r>
          </a:p>
        </p:txBody>
      </p:sp>
      <p:sp>
        <p:nvSpPr>
          <p:cNvPr id="31" name="Стрелка вправо 3"/>
          <p:cNvSpPr>
            <a:spLocks noChangeArrowheads="1"/>
          </p:cNvSpPr>
          <p:nvPr/>
        </p:nvSpPr>
        <p:spPr bwMode="auto">
          <a:xfrm>
            <a:off x="1271588" y="1482725"/>
            <a:ext cx="495300" cy="287338"/>
          </a:xfrm>
          <a:prstGeom prst="rightArrow">
            <a:avLst>
              <a:gd name="adj1" fmla="val 50000"/>
              <a:gd name="adj2" fmla="val 50197"/>
            </a:avLst>
          </a:prstGeom>
          <a:solidFill>
            <a:schemeClr val="accent5">
              <a:lumMod val="75000"/>
            </a:schemeClr>
          </a:solidFill>
          <a:ln w="9525" algn="ctr">
            <a:solidFill>
              <a:schemeClr val="accent1">
                <a:lumMod val="75000"/>
              </a:schemeClr>
            </a:solidFill>
            <a:round/>
          </a:ln>
        </p:spPr>
        <p:txBody>
          <a:bodyPr/>
          <a:lstStyle/>
          <a:p>
            <a:pPr marL="0" marR="0" lvl="0" indent="0" algn="l" defTabSz="44958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Microsoft YaHei" panose="020B0503020204020204" pitchFamily="34" charset="-122"/>
              <a:cs typeface="+mn-cs"/>
            </a:endParaRPr>
          </a:p>
        </p:txBody>
      </p:sp>
      <p:sp>
        <p:nvSpPr>
          <p:cNvPr id="32" name="Стрелка вправо 3"/>
          <p:cNvSpPr>
            <a:spLocks noChangeArrowheads="1"/>
          </p:cNvSpPr>
          <p:nvPr/>
        </p:nvSpPr>
        <p:spPr bwMode="auto">
          <a:xfrm>
            <a:off x="3068638" y="1495425"/>
            <a:ext cx="495300" cy="287338"/>
          </a:xfrm>
          <a:prstGeom prst="rightArrow">
            <a:avLst>
              <a:gd name="adj1" fmla="val 50000"/>
              <a:gd name="adj2" fmla="val 50197"/>
            </a:avLst>
          </a:prstGeom>
          <a:solidFill>
            <a:schemeClr val="accent5">
              <a:lumMod val="75000"/>
            </a:schemeClr>
          </a:solidFill>
          <a:ln w="9525" algn="ctr">
            <a:solidFill>
              <a:schemeClr val="accent1">
                <a:lumMod val="75000"/>
              </a:schemeClr>
            </a:solidFill>
            <a:round/>
          </a:ln>
        </p:spPr>
        <p:txBody>
          <a:bodyPr/>
          <a:lstStyle/>
          <a:p>
            <a:pPr marL="0" marR="0" lvl="0" indent="0" algn="l" defTabSz="44958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Microsoft YaHei" panose="020B0503020204020204" pitchFamily="34" charset="-122"/>
              <a:cs typeface="+mn-cs"/>
            </a:endParaRPr>
          </a:p>
        </p:txBody>
      </p:sp>
      <p:sp>
        <p:nvSpPr>
          <p:cNvPr id="33" name="Стрелка вправо 3"/>
          <p:cNvSpPr>
            <a:spLocks noChangeArrowheads="1"/>
          </p:cNvSpPr>
          <p:nvPr/>
        </p:nvSpPr>
        <p:spPr bwMode="auto">
          <a:xfrm>
            <a:off x="7237413" y="1452563"/>
            <a:ext cx="495300" cy="287338"/>
          </a:xfrm>
          <a:prstGeom prst="rightArrow">
            <a:avLst>
              <a:gd name="adj1" fmla="val 50000"/>
              <a:gd name="adj2" fmla="val 50197"/>
            </a:avLst>
          </a:prstGeom>
          <a:solidFill>
            <a:schemeClr val="accent5">
              <a:lumMod val="75000"/>
            </a:schemeClr>
          </a:solidFill>
          <a:ln w="9525" algn="ctr">
            <a:solidFill>
              <a:schemeClr val="accent1">
                <a:lumMod val="75000"/>
              </a:schemeClr>
            </a:solidFill>
            <a:round/>
          </a:ln>
        </p:spPr>
        <p:txBody>
          <a:bodyPr/>
          <a:lstStyle/>
          <a:p>
            <a:pPr marL="0" marR="0" lvl="0" indent="0" algn="l" defTabSz="44958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Microsoft YaHei" panose="020B0503020204020204" pitchFamily="34" charset="-122"/>
              <a:cs typeface="+mn-cs"/>
            </a:endParaRPr>
          </a:p>
        </p:txBody>
      </p:sp>
      <p:sp>
        <p:nvSpPr>
          <p:cNvPr id="29717" name="TextBox 24"/>
          <p:cNvSpPr txBox="1"/>
          <p:nvPr/>
        </p:nvSpPr>
        <p:spPr>
          <a:xfrm>
            <a:off x="1236663" y="1730375"/>
            <a:ext cx="641350" cy="215444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ru-RU" altLang="ru-RU" sz="800" dirty="0">
                <a:solidFill>
                  <a:srgbClr val="000000"/>
                </a:solidFill>
                <a:latin typeface="Calibri" panose="020F0502020204030204" pitchFamily="34" charset="0"/>
              </a:rPr>
              <a:t>60-90 сек</a:t>
            </a:r>
          </a:p>
        </p:txBody>
      </p:sp>
      <p:sp>
        <p:nvSpPr>
          <p:cNvPr id="29718" name="TextBox 24"/>
          <p:cNvSpPr txBox="1"/>
          <p:nvPr/>
        </p:nvSpPr>
        <p:spPr>
          <a:xfrm>
            <a:off x="3062288" y="1308100"/>
            <a:ext cx="641350" cy="2143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ru-RU" altLang="ru-RU" sz="800" dirty="0">
                <a:solidFill>
                  <a:srgbClr val="000000"/>
                </a:solidFill>
                <a:latin typeface="Calibri" panose="020F0502020204030204" pitchFamily="34" charset="0"/>
              </a:rPr>
              <a:t>0,5 м</a:t>
            </a:r>
          </a:p>
        </p:txBody>
      </p:sp>
      <p:sp>
        <p:nvSpPr>
          <p:cNvPr id="29719" name="TextBox 24"/>
          <p:cNvSpPr txBox="1"/>
          <p:nvPr/>
        </p:nvSpPr>
        <p:spPr>
          <a:xfrm>
            <a:off x="2967038" y="1770063"/>
            <a:ext cx="852487" cy="2159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ru-RU" altLang="ru-RU" sz="800" dirty="0">
                <a:solidFill>
                  <a:srgbClr val="000000"/>
                </a:solidFill>
                <a:latin typeface="Calibri" panose="020F0502020204030204" pitchFamily="34" charset="0"/>
              </a:rPr>
              <a:t>10-20 сек</a:t>
            </a:r>
          </a:p>
        </p:txBody>
      </p:sp>
      <p:sp>
        <p:nvSpPr>
          <p:cNvPr id="29720" name="TextBox 24"/>
          <p:cNvSpPr txBox="1"/>
          <p:nvPr/>
        </p:nvSpPr>
        <p:spPr>
          <a:xfrm>
            <a:off x="4964268" y="2291254"/>
            <a:ext cx="852487" cy="246221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ru-RU" altLang="ru-RU" sz="1000" dirty="0">
                <a:solidFill>
                  <a:srgbClr val="FFFFFF"/>
                </a:solidFill>
                <a:latin typeface="Calibri" panose="020F0502020204030204" pitchFamily="34" charset="0"/>
              </a:rPr>
              <a:t>180-300 сек</a:t>
            </a:r>
          </a:p>
        </p:txBody>
      </p:sp>
      <p:sp>
        <p:nvSpPr>
          <p:cNvPr id="29721" name="TextBox 24"/>
          <p:cNvSpPr txBox="1"/>
          <p:nvPr/>
        </p:nvSpPr>
        <p:spPr>
          <a:xfrm>
            <a:off x="3074988" y="3736975"/>
            <a:ext cx="852487" cy="2159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ru-RU" altLang="ru-RU" sz="800" dirty="0">
                <a:solidFill>
                  <a:srgbClr val="000000"/>
                </a:solidFill>
                <a:latin typeface="Calibri" panose="020F0502020204030204" pitchFamily="34" charset="0"/>
              </a:rPr>
              <a:t>49м</a:t>
            </a:r>
          </a:p>
        </p:txBody>
      </p:sp>
      <p:sp>
        <p:nvSpPr>
          <p:cNvPr id="29722" name="TextBox 24"/>
          <p:cNvSpPr txBox="1"/>
          <p:nvPr/>
        </p:nvSpPr>
        <p:spPr>
          <a:xfrm>
            <a:off x="3024188" y="4216400"/>
            <a:ext cx="852487" cy="2159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ru-RU" altLang="ru-RU" sz="800" dirty="0">
                <a:solidFill>
                  <a:srgbClr val="000000"/>
                </a:solidFill>
                <a:latin typeface="Calibri" panose="020F0502020204030204" pitchFamily="34" charset="0"/>
              </a:rPr>
              <a:t>40-60 сек</a:t>
            </a:r>
          </a:p>
        </p:txBody>
      </p:sp>
      <p:sp>
        <p:nvSpPr>
          <p:cNvPr id="29723" name="TextBox 24"/>
          <p:cNvSpPr txBox="1"/>
          <p:nvPr/>
        </p:nvSpPr>
        <p:spPr>
          <a:xfrm>
            <a:off x="7140575" y="1281113"/>
            <a:ext cx="641350" cy="2143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ru-RU" altLang="ru-RU" sz="800" dirty="0">
                <a:solidFill>
                  <a:srgbClr val="000000"/>
                </a:solidFill>
                <a:latin typeface="Calibri" panose="020F0502020204030204" pitchFamily="34" charset="0"/>
              </a:rPr>
              <a:t>47-52м</a:t>
            </a:r>
          </a:p>
        </p:txBody>
      </p:sp>
      <p:sp>
        <p:nvSpPr>
          <p:cNvPr id="29724" name="TextBox 24"/>
          <p:cNvSpPr txBox="1"/>
          <p:nvPr/>
        </p:nvSpPr>
        <p:spPr>
          <a:xfrm>
            <a:off x="7105650" y="1685925"/>
            <a:ext cx="641350" cy="2159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ru-RU" altLang="ru-RU" sz="800" dirty="0">
                <a:solidFill>
                  <a:srgbClr val="000000"/>
                </a:solidFill>
                <a:latin typeface="Calibri" panose="020F0502020204030204" pitchFamily="34" charset="0"/>
              </a:rPr>
              <a:t>60-90 сек</a:t>
            </a:r>
          </a:p>
        </p:txBody>
      </p:sp>
      <p:sp>
        <p:nvSpPr>
          <p:cNvPr id="29725" name="Прямоугольник 1"/>
          <p:cNvSpPr/>
          <p:nvPr/>
        </p:nvSpPr>
        <p:spPr>
          <a:xfrm>
            <a:off x="7423150" y="26988"/>
            <a:ext cx="1720850" cy="646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ru-RU" altLang="ru-RU" sz="900" dirty="0">
                <a:solidFill>
                  <a:srgbClr val="000000"/>
                </a:solidFill>
                <a:latin typeface="Calibri" panose="020F0502020204030204" pitchFamily="34" charset="0"/>
              </a:rPr>
              <a:t>СОГЛАСОВАНО РУКОВОДИТЕЛЬ </a:t>
            </a:r>
          </a:p>
          <a:p>
            <a:r>
              <a:rPr lang="ru-RU" altLang="ru-RU" sz="900" dirty="0">
                <a:solidFill>
                  <a:srgbClr val="000000"/>
                </a:solidFill>
                <a:latin typeface="Calibri" panose="020F0502020204030204" pitchFamily="34" charset="0"/>
              </a:rPr>
              <a:t>ПРОЕКТНОГО ОФИСА </a:t>
            </a:r>
          </a:p>
          <a:p>
            <a:r>
              <a:rPr lang="ru-RU" altLang="ru-RU" sz="900" dirty="0">
                <a:solidFill>
                  <a:srgbClr val="000000"/>
                </a:solidFill>
                <a:latin typeface="Calibri" panose="020F0502020204030204" pitchFamily="34" charset="0"/>
              </a:rPr>
              <a:t>_________     Пахомова Н.А</a:t>
            </a:r>
          </a:p>
        </p:txBody>
      </p:sp>
      <p:sp>
        <p:nvSpPr>
          <p:cNvPr id="59" name="Стрелка вправо 3"/>
          <p:cNvSpPr>
            <a:spLocks noChangeArrowheads="1"/>
          </p:cNvSpPr>
          <p:nvPr/>
        </p:nvSpPr>
        <p:spPr bwMode="auto">
          <a:xfrm>
            <a:off x="1246188" y="3990975"/>
            <a:ext cx="520700" cy="252413"/>
          </a:xfrm>
          <a:prstGeom prst="rightArrow">
            <a:avLst>
              <a:gd name="adj1" fmla="val 50000"/>
              <a:gd name="adj2" fmla="val 50197"/>
            </a:avLst>
          </a:prstGeom>
          <a:solidFill>
            <a:schemeClr val="accent5">
              <a:lumMod val="75000"/>
            </a:schemeClr>
          </a:solidFill>
          <a:ln w="9525" algn="ctr">
            <a:solidFill>
              <a:schemeClr val="accent1">
                <a:lumMod val="75000"/>
              </a:schemeClr>
            </a:solidFill>
            <a:round/>
          </a:ln>
        </p:spPr>
        <p:txBody>
          <a:bodyPr/>
          <a:lstStyle/>
          <a:p>
            <a:pPr marL="0" marR="0" lvl="0" indent="0" algn="l" defTabSz="44958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Microsoft YaHei" panose="020B0503020204020204" pitchFamily="34" charset="-122"/>
              <a:cs typeface="+mn-cs"/>
            </a:endParaRPr>
          </a:p>
        </p:txBody>
      </p:sp>
      <p:sp>
        <p:nvSpPr>
          <p:cNvPr id="60" name="Прямоугольник 14"/>
          <p:cNvSpPr>
            <a:spLocks noChangeArrowheads="1"/>
          </p:cNvSpPr>
          <p:nvPr/>
        </p:nvSpPr>
        <p:spPr bwMode="auto">
          <a:xfrm>
            <a:off x="3540125" y="3684588"/>
            <a:ext cx="1295400" cy="984250"/>
          </a:xfrm>
          <a:prstGeom prst="rect">
            <a:avLst/>
          </a:prstGeom>
          <a:solidFill>
            <a:schemeClr val="accent5">
              <a:lumMod val="75000"/>
            </a:schemeClr>
          </a:solidFill>
          <a:ln w="9525" algn="ctr">
            <a:solidFill>
              <a:schemeClr val="accent1">
                <a:lumMod val="75000"/>
              </a:schemeClr>
            </a:solidFill>
            <a:round/>
          </a:ln>
        </p:spPr>
        <p:txBody>
          <a:bodyPr/>
          <a:lstStyle/>
          <a:p>
            <a:pPr lvl="0">
              <a:buClr>
                <a:srgbClr val="000000"/>
              </a:buClr>
              <a:buSzPct val="100000"/>
              <a:defRPr/>
            </a:pPr>
            <a:r>
              <a:rPr lang="ru-RU" sz="1200" dirty="0">
                <a:solidFill>
                  <a:srgbClr val="FFFFFF"/>
                </a:solidFill>
                <a:sym typeface="+mn-ea"/>
              </a:rPr>
              <a:t>врач проводит осмотр ребенка и вносит данные осмотра в форму</a:t>
            </a:r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Microsoft YaHei" panose="020B0503020204020204" pitchFamily="34" charset="-122"/>
              <a:cs typeface="+mn-cs"/>
            </a:endParaRPr>
          </a:p>
        </p:txBody>
      </p:sp>
      <p:sp>
        <p:nvSpPr>
          <p:cNvPr id="62" name="Прямоугольник 14"/>
          <p:cNvSpPr>
            <a:spLocks noChangeArrowheads="1"/>
          </p:cNvSpPr>
          <p:nvPr/>
        </p:nvSpPr>
        <p:spPr bwMode="auto">
          <a:xfrm>
            <a:off x="5245100" y="3654425"/>
            <a:ext cx="1295400" cy="985043"/>
          </a:xfrm>
          <a:prstGeom prst="rect">
            <a:avLst/>
          </a:prstGeom>
          <a:solidFill>
            <a:schemeClr val="accent5">
              <a:lumMod val="75000"/>
            </a:schemeClr>
          </a:solidFill>
          <a:ln w="9525" algn="ctr">
            <a:solidFill>
              <a:schemeClr val="accent1">
                <a:lumMod val="75000"/>
              </a:schemeClr>
            </a:solidFill>
            <a:round/>
          </a:ln>
        </p:spPr>
        <p:txBody>
          <a:bodyPr/>
          <a:lstStyle/>
          <a:p>
            <a:pPr lvl="0">
              <a:buClr>
                <a:srgbClr val="000000"/>
              </a:buClr>
              <a:buSzPct val="100000"/>
              <a:defRPr/>
            </a:pPr>
            <a:r>
              <a:rPr lang="ru-RU" sz="1200">
                <a:solidFill>
                  <a:srgbClr val="FFFFFF"/>
                </a:solidFill>
                <a:sym typeface="+mn-ea"/>
              </a:rPr>
              <a:t>врач проводит осмотр ребенка и вносит данные осмотра в форму</a:t>
            </a:r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Microsoft YaHei" panose="020B0503020204020204" pitchFamily="34" charset="-122"/>
              <a:cs typeface="+mn-cs"/>
            </a:endParaRPr>
          </a:p>
        </p:txBody>
      </p:sp>
      <p:sp>
        <p:nvSpPr>
          <p:cNvPr id="66" name="Стрелка вправо 3"/>
          <p:cNvSpPr>
            <a:spLocks noChangeArrowheads="1"/>
          </p:cNvSpPr>
          <p:nvPr/>
        </p:nvSpPr>
        <p:spPr bwMode="auto">
          <a:xfrm>
            <a:off x="3044825" y="3916363"/>
            <a:ext cx="495300" cy="288925"/>
          </a:xfrm>
          <a:prstGeom prst="rightArrow">
            <a:avLst>
              <a:gd name="adj1" fmla="val 50000"/>
              <a:gd name="adj2" fmla="val 50197"/>
            </a:avLst>
          </a:prstGeom>
          <a:solidFill>
            <a:schemeClr val="accent5">
              <a:lumMod val="75000"/>
            </a:schemeClr>
          </a:solidFill>
          <a:ln w="9525" algn="ctr">
            <a:solidFill>
              <a:schemeClr val="accent1">
                <a:lumMod val="75000"/>
              </a:schemeClr>
            </a:solidFill>
            <a:round/>
          </a:ln>
        </p:spPr>
        <p:txBody>
          <a:bodyPr/>
          <a:lstStyle/>
          <a:p>
            <a:pPr marL="0" marR="0" lvl="0" indent="0" algn="l" defTabSz="44958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Microsoft YaHei" panose="020B0503020204020204" pitchFamily="34" charset="-122"/>
              <a:cs typeface="+mn-cs"/>
            </a:endParaRPr>
          </a:p>
        </p:txBody>
      </p:sp>
      <p:sp>
        <p:nvSpPr>
          <p:cNvPr id="67" name="Стрелка вправо 3"/>
          <p:cNvSpPr>
            <a:spLocks noChangeArrowheads="1"/>
          </p:cNvSpPr>
          <p:nvPr/>
        </p:nvSpPr>
        <p:spPr bwMode="auto">
          <a:xfrm>
            <a:off x="4818063" y="3929063"/>
            <a:ext cx="495300" cy="287338"/>
          </a:xfrm>
          <a:prstGeom prst="rightArrow">
            <a:avLst>
              <a:gd name="adj1" fmla="val 50000"/>
              <a:gd name="adj2" fmla="val 50197"/>
            </a:avLst>
          </a:prstGeom>
          <a:solidFill>
            <a:schemeClr val="accent5">
              <a:lumMod val="75000"/>
            </a:schemeClr>
          </a:solidFill>
          <a:ln w="9525" algn="ctr">
            <a:solidFill>
              <a:schemeClr val="accent1">
                <a:lumMod val="75000"/>
              </a:schemeClr>
            </a:solidFill>
            <a:round/>
          </a:ln>
        </p:spPr>
        <p:txBody>
          <a:bodyPr/>
          <a:lstStyle/>
          <a:p>
            <a:pPr marL="0" marR="0" lvl="0" indent="0" algn="l" defTabSz="44958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Microsoft YaHei" panose="020B0503020204020204" pitchFamily="34" charset="-122"/>
              <a:cs typeface="+mn-cs"/>
            </a:endParaRPr>
          </a:p>
        </p:txBody>
      </p:sp>
      <p:sp>
        <p:nvSpPr>
          <p:cNvPr id="49" name="Прямоугольник 48"/>
          <p:cNvSpPr/>
          <p:nvPr/>
        </p:nvSpPr>
        <p:spPr bwMode="auto">
          <a:xfrm>
            <a:off x="-107950" y="6035675"/>
            <a:ext cx="1860550" cy="784225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marL="0" marR="0" lvl="0" indent="0" algn="l" defTabSz="44958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defRPr/>
            </a:pP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ВПП 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min</a:t>
            </a: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=2890 сек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44958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defRPr/>
            </a:pP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ВПП 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max</a:t>
            </a: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=4580 сек</a:t>
            </a:r>
          </a:p>
          <a:p>
            <a:pPr marL="0" marR="0" lvl="0" indent="0" algn="l" defTabSz="44958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defRPr/>
            </a:pP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КП = 1690 сек</a:t>
            </a:r>
          </a:p>
          <a:p>
            <a:pPr marL="0" marR="0" lvl="0" indent="0" algn="l" defTabSz="44958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defRPr/>
            </a:pP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За 2 посещения и 2 дня</a:t>
            </a:r>
          </a:p>
        </p:txBody>
      </p:sp>
      <p:sp>
        <p:nvSpPr>
          <p:cNvPr id="29732" name="TextBox 24"/>
          <p:cNvSpPr txBox="1"/>
          <p:nvPr/>
        </p:nvSpPr>
        <p:spPr>
          <a:xfrm>
            <a:off x="4868863" y="3211513"/>
            <a:ext cx="852487" cy="2159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ru-RU" altLang="ru-RU" sz="800" dirty="0">
                <a:solidFill>
                  <a:srgbClr val="000000"/>
                </a:solidFill>
                <a:latin typeface="Calibri" panose="020F0502020204030204" pitchFamily="34" charset="0"/>
              </a:rPr>
              <a:t>5-10мин</a:t>
            </a:r>
          </a:p>
        </p:txBody>
      </p:sp>
      <p:sp>
        <p:nvSpPr>
          <p:cNvPr id="54" name="Прямоугольник 53"/>
          <p:cNvSpPr/>
          <p:nvPr/>
        </p:nvSpPr>
        <p:spPr bwMode="auto">
          <a:xfrm>
            <a:off x="23813" y="569913"/>
            <a:ext cx="6778625" cy="223838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pPr marL="0" marR="0" lvl="0" indent="0" algn="ctr" defTabSz="44958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defRPr/>
            </a:pP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Microsoft YaHei" panose="020B0503020204020204" pitchFamily="34" charset="-122"/>
                <a:cs typeface="+mn-cs"/>
              </a:rPr>
              <a:t> </a:t>
            </a:r>
            <a:r>
              <a:rPr kumimoji="0" lang="ru-RU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Microsoft YaHei" panose="020B0503020204020204" pitchFamily="34" charset="-122"/>
                <a:cs typeface="+mn-cs"/>
              </a:rPr>
              <a:t>1 посещение</a:t>
            </a:r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Microsoft YaHei" panose="020B0503020204020204" pitchFamily="34" charset="-122"/>
              <a:cs typeface="+mn-cs"/>
            </a:endParaRPr>
          </a:p>
        </p:txBody>
      </p:sp>
      <p:sp>
        <p:nvSpPr>
          <p:cNvPr id="56" name="Стрелка вправо 3"/>
          <p:cNvSpPr>
            <a:spLocks noChangeArrowheads="1"/>
          </p:cNvSpPr>
          <p:nvPr/>
        </p:nvSpPr>
        <p:spPr bwMode="auto">
          <a:xfrm>
            <a:off x="6540500" y="3865563"/>
            <a:ext cx="688975" cy="292100"/>
          </a:xfrm>
          <a:prstGeom prst="rightArrow">
            <a:avLst>
              <a:gd name="adj1" fmla="val 50000"/>
              <a:gd name="adj2" fmla="val 50197"/>
            </a:avLst>
          </a:prstGeom>
          <a:solidFill>
            <a:schemeClr val="accent5">
              <a:lumMod val="75000"/>
            </a:schemeClr>
          </a:solidFill>
          <a:ln w="9525" algn="ctr">
            <a:solidFill>
              <a:schemeClr val="accent1">
                <a:lumMod val="75000"/>
              </a:schemeClr>
            </a:solidFill>
            <a:round/>
          </a:ln>
        </p:spPr>
        <p:txBody>
          <a:bodyPr/>
          <a:lstStyle/>
          <a:p>
            <a:pPr marL="0" marR="0" lvl="0" indent="0" algn="l" defTabSz="44958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Microsoft YaHei" panose="020B0503020204020204" pitchFamily="34" charset="-122"/>
              <a:cs typeface="+mn-cs"/>
            </a:endParaRPr>
          </a:p>
        </p:txBody>
      </p:sp>
      <p:sp>
        <p:nvSpPr>
          <p:cNvPr id="29736" name="TextBox 24"/>
          <p:cNvSpPr txBox="1"/>
          <p:nvPr/>
        </p:nvSpPr>
        <p:spPr>
          <a:xfrm>
            <a:off x="6802438" y="3752850"/>
            <a:ext cx="852487" cy="2159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ru-RU" altLang="ru-RU" sz="800" dirty="0">
                <a:solidFill>
                  <a:srgbClr val="000000"/>
                </a:solidFill>
                <a:latin typeface="Calibri" panose="020F0502020204030204" pitchFamily="34" charset="0"/>
              </a:rPr>
              <a:t>7м</a:t>
            </a:r>
          </a:p>
        </p:txBody>
      </p:sp>
      <p:sp>
        <p:nvSpPr>
          <p:cNvPr id="29737" name="TextBox 24"/>
          <p:cNvSpPr txBox="1"/>
          <p:nvPr/>
        </p:nvSpPr>
        <p:spPr>
          <a:xfrm>
            <a:off x="6608763" y="4135438"/>
            <a:ext cx="852487" cy="2159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ru-RU" altLang="ru-RU" sz="800" dirty="0">
                <a:solidFill>
                  <a:srgbClr val="000000"/>
                </a:solidFill>
                <a:latin typeface="Calibri" panose="020F0502020204030204" pitchFamily="34" charset="0"/>
              </a:rPr>
              <a:t>20-30 сек</a:t>
            </a:r>
          </a:p>
        </p:txBody>
      </p:sp>
      <p:sp>
        <p:nvSpPr>
          <p:cNvPr id="74" name="Прямоугольник 73"/>
          <p:cNvSpPr/>
          <p:nvPr/>
        </p:nvSpPr>
        <p:spPr bwMode="auto">
          <a:xfrm>
            <a:off x="2716739" y="2813966"/>
            <a:ext cx="4087813" cy="222250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pPr marL="0" marR="0" lvl="0" indent="0" algn="ctr" defTabSz="44958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defRPr/>
            </a:pP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Microsoft YaHei" panose="020B0503020204020204" pitchFamily="34" charset="-122"/>
                <a:cs typeface="+mn-cs"/>
              </a:rPr>
              <a:t> </a:t>
            </a:r>
            <a:r>
              <a:rPr kumimoji="0" lang="ru-RU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Microsoft YaHei" panose="020B0503020204020204" pitchFamily="34" charset="-122"/>
                <a:cs typeface="+mn-cs"/>
              </a:rPr>
              <a:t>2 посещение</a:t>
            </a:r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Microsoft YaHei" panose="020B0503020204020204" pitchFamily="34" charset="-122"/>
              <a:cs typeface="+mn-cs"/>
            </a:endParaRPr>
          </a:p>
        </p:txBody>
      </p:sp>
      <p:sp>
        <p:nvSpPr>
          <p:cNvPr id="29739" name="TextBox 24"/>
          <p:cNvSpPr txBox="1"/>
          <p:nvPr/>
        </p:nvSpPr>
        <p:spPr>
          <a:xfrm>
            <a:off x="2714625" y="3119438"/>
            <a:ext cx="852488" cy="2476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ru-RU" altLang="ru-RU" sz="1000" dirty="0">
                <a:solidFill>
                  <a:srgbClr val="FFFFFF"/>
                </a:solidFill>
                <a:latin typeface="Calibri" panose="020F0502020204030204" pitchFamily="34" charset="0"/>
              </a:rPr>
              <a:t>5-7мин</a:t>
            </a:r>
          </a:p>
        </p:txBody>
      </p:sp>
      <p:sp>
        <p:nvSpPr>
          <p:cNvPr id="29740" name="TextBox 24"/>
          <p:cNvSpPr txBox="1"/>
          <p:nvPr/>
        </p:nvSpPr>
        <p:spPr>
          <a:xfrm>
            <a:off x="1752600" y="4468813"/>
            <a:ext cx="852488" cy="2476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ru-RU" altLang="ru-RU" sz="1000" dirty="0">
                <a:solidFill>
                  <a:srgbClr val="FFFFFF"/>
                </a:solidFill>
                <a:latin typeface="Calibri" panose="020F0502020204030204" pitchFamily="34" charset="0"/>
              </a:rPr>
              <a:t>300-420 сек</a:t>
            </a:r>
          </a:p>
        </p:txBody>
      </p:sp>
      <p:sp>
        <p:nvSpPr>
          <p:cNvPr id="29741" name="TextBox 24"/>
          <p:cNvSpPr txBox="1"/>
          <p:nvPr/>
        </p:nvSpPr>
        <p:spPr>
          <a:xfrm>
            <a:off x="1779899" y="6435724"/>
            <a:ext cx="852487" cy="2460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ru-RU" altLang="ru-RU" sz="1000" dirty="0">
                <a:solidFill>
                  <a:srgbClr val="FFFFFF"/>
                </a:solidFill>
                <a:latin typeface="Calibri" panose="020F0502020204030204" pitchFamily="34" charset="0"/>
              </a:rPr>
              <a:t>10-15мин</a:t>
            </a:r>
          </a:p>
        </p:txBody>
      </p:sp>
      <p:sp>
        <p:nvSpPr>
          <p:cNvPr id="29742" name="TextBox 24"/>
          <p:cNvSpPr txBox="1"/>
          <p:nvPr/>
        </p:nvSpPr>
        <p:spPr>
          <a:xfrm>
            <a:off x="1341438" y="6324600"/>
            <a:ext cx="852487" cy="2460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ru-RU" altLang="ru-RU" sz="1000" dirty="0">
                <a:solidFill>
                  <a:srgbClr val="FFFFFF"/>
                </a:solidFill>
                <a:latin typeface="Calibri" panose="020F0502020204030204" pitchFamily="34" charset="0"/>
              </a:rPr>
              <a:t>5-7мин</a:t>
            </a:r>
          </a:p>
        </p:txBody>
      </p:sp>
      <p:sp>
        <p:nvSpPr>
          <p:cNvPr id="75" name="Прямоугольник 14"/>
          <p:cNvSpPr>
            <a:spLocks noChangeArrowheads="1"/>
          </p:cNvSpPr>
          <p:nvPr/>
        </p:nvSpPr>
        <p:spPr bwMode="auto">
          <a:xfrm>
            <a:off x="7246938" y="3689350"/>
            <a:ext cx="1295400" cy="950118"/>
          </a:xfrm>
          <a:prstGeom prst="rect">
            <a:avLst/>
          </a:prstGeom>
          <a:solidFill>
            <a:schemeClr val="accent5">
              <a:lumMod val="75000"/>
            </a:schemeClr>
          </a:solidFill>
          <a:ln w="9525" algn="ctr">
            <a:solidFill>
              <a:schemeClr val="accent1">
                <a:lumMod val="75000"/>
              </a:schemeClr>
            </a:solidFill>
            <a:round/>
          </a:ln>
        </p:spPr>
        <p:txBody>
          <a:bodyPr/>
          <a:lstStyle/>
          <a:p>
            <a:pPr lvl="0">
              <a:buClr>
                <a:srgbClr val="000000"/>
              </a:buClr>
              <a:buSzPct val="100000"/>
              <a:defRPr/>
            </a:pPr>
            <a:r>
              <a:rPr lang="ru-RU" sz="1200" dirty="0">
                <a:solidFill>
                  <a:srgbClr val="FFFFFF"/>
                </a:solidFill>
              </a:rPr>
              <a:t>врач проводит осмотр ребенка и вносит данные осмотра в форму</a:t>
            </a:r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Microsoft YaHei" panose="020B0503020204020204" pitchFamily="34" charset="-122"/>
              <a:cs typeface="+mn-cs"/>
            </a:endParaRPr>
          </a:p>
        </p:txBody>
      </p:sp>
      <p:sp>
        <p:nvSpPr>
          <p:cNvPr id="29746" name="TextBox 24"/>
          <p:cNvSpPr txBox="1"/>
          <p:nvPr/>
        </p:nvSpPr>
        <p:spPr>
          <a:xfrm>
            <a:off x="1081088" y="5961063"/>
            <a:ext cx="852487" cy="2460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ru-RU" altLang="ru-RU" sz="1000" dirty="0">
                <a:solidFill>
                  <a:srgbClr val="FFFFFF"/>
                </a:solidFill>
                <a:latin typeface="Calibri" panose="020F0502020204030204" pitchFamily="34" charset="0"/>
              </a:rPr>
              <a:t>10-15мин</a:t>
            </a:r>
          </a:p>
        </p:txBody>
      </p:sp>
      <p:sp>
        <p:nvSpPr>
          <p:cNvPr id="77" name="Прямоугольник 14"/>
          <p:cNvSpPr>
            <a:spLocks noChangeArrowheads="1"/>
          </p:cNvSpPr>
          <p:nvPr/>
        </p:nvSpPr>
        <p:spPr bwMode="auto">
          <a:xfrm>
            <a:off x="1630363" y="5490817"/>
            <a:ext cx="1354137" cy="1376708"/>
          </a:xfrm>
          <a:prstGeom prst="rect">
            <a:avLst/>
          </a:prstGeom>
          <a:solidFill>
            <a:schemeClr val="accent5">
              <a:lumMod val="75000"/>
            </a:schemeClr>
          </a:solidFill>
          <a:ln w="9525" algn="ctr">
            <a:solidFill>
              <a:schemeClr val="accent1">
                <a:lumMod val="75000"/>
              </a:schemeClr>
            </a:solidFill>
            <a:round/>
          </a:ln>
        </p:spPr>
        <p:txBody>
          <a:bodyPr/>
          <a:lstStyle/>
          <a:p>
            <a:pPr lvl="0">
              <a:buClr>
                <a:srgbClr val="000000"/>
              </a:buClr>
              <a:buSzPct val="100000"/>
              <a:defRPr/>
            </a:pPr>
            <a:r>
              <a:rPr lang="ru-RU" sz="1200" dirty="0">
                <a:solidFill>
                  <a:srgbClr val="FFFFFF"/>
                </a:solidFill>
              </a:rPr>
              <a:t>Логопед проводит осмотр и оценку разговорной речи и результат вносит в форму</a:t>
            </a:r>
          </a:p>
        </p:txBody>
      </p:sp>
      <p:sp>
        <p:nvSpPr>
          <p:cNvPr id="79" name="Прямоугольник 14"/>
          <p:cNvSpPr>
            <a:spLocks noChangeArrowheads="1"/>
          </p:cNvSpPr>
          <p:nvPr/>
        </p:nvSpPr>
        <p:spPr bwMode="auto">
          <a:xfrm>
            <a:off x="5140325" y="5534025"/>
            <a:ext cx="1519238" cy="1285875"/>
          </a:xfrm>
          <a:prstGeom prst="rect">
            <a:avLst/>
          </a:prstGeom>
          <a:solidFill>
            <a:schemeClr val="accent5">
              <a:lumMod val="75000"/>
            </a:schemeClr>
          </a:solidFill>
          <a:ln w="9525" algn="ctr">
            <a:solidFill>
              <a:schemeClr val="accent1">
                <a:lumMod val="75000"/>
              </a:schemeClr>
            </a:solidFill>
            <a:round/>
          </a:ln>
        </p:spPr>
        <p:txBody>
          <a:bodyPr/>
          <a:lstStyle/>
          <a:p>
            <a:pPr lvl="0">
              <a:buClr>
                <a:srgbClr val="000000"/>
              </a:buClr>
              <a:buSzPct val="100000"/>
              <a:defRPr/>
            </a:pPr>
            <a:r>
              <a:rPr lang="ru-RU" sz="1200" dirty="0">
                <a:solidFill>
                  <a:srgbClr val="FFFFFF"/>
                </a:solidFill>
              </a:rPr>
              <a:t>врач проводит осмотр ребенка и вносит данные осмотра в форму с </a:t>
            </a: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Microsoft YaHei" panose="020B0503020204020204" pitchFamily="34" charset="-122"/>
                <a:cs typeface="+mn-cs"/>
              </a:rPr>
              <a:t>подписью под заключением</a:t>
            </a:r>
          </a:p>
        </p:txBody>
      </p:sp>
      <p:sp>
        <p:nvSpPr>
          <p:cNvPr id="80" name="Прямоугольник 1"/>
          <p:cNvSpPr>
            <a:spLocks noChangeArrowheads="1"/>
          </p:cNvSpPr>
          <p:nvPr/>
        </p:nvSpPr>
        <p:spPr bwMode="auto">
          <a:xfrm>
            <a:off x="7305675" y="5119688"/>
            <a:ext cx="1658813" cy="1549400"/>
          </a:xfrm>
          <a:prstGeom prst="rect">
            <a:avLst/>
          </a:prstGeom>
          <a:solidFill>
            <a:schemeClr val="accent5">
              <a:lumMod val="75000"/>
            </a:schemeClr>
          </a:solidFill>
          <a:ln w="9525" algn="ctr">
            <a:solidFill>
              <a:schemeClr val="accent1">
                <a:lumMod val="75000"/>
              </a:schemeClr>
            </a:solidFill>
            <a:round/>
          </a:ln>
        </p:spPr>
        <p:txBody>
          <a:bodyPr/>
          <a:lstStyle/>
          <a:p>
            <a:pPr>
              <a:buClr>
                <a:srgbClr val="000000"/>
              </a:buClr>
              <a:buSzPct val="100000"/>
              <a:defRPr/>
            </a:pPr>
            <a:r>
              <a:rPr lang="ru-RU" sz="1200" dirty="0"/>
              <a:t>Ребенок с родителем/законным представителем покидает поликлинику после прохождения медицинской комиссии   </a:t>
            </a:r>
          </a:p>
          <a:p>
            <a:pPr marL="0" marR="0" lvl="0" indent="0" algn="l" defTabSz="44958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defRPr/>
            </a:pP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Microsoft YaHei" panose="020B0503020204020204" pitchFamily="34" charset="-122"/>
                <a:cs typeface="+mn-cs"/>
              </a:rPr>
              <a:t>специалистов   </a:t>
            </a:r>
          </a:p>
        </p:txBody>
      </p:sp>
      <p:sp>
        <p:nvSpPr>
          <p:cNvPr id="29751" name="Равнобедренный треугольник 15"/>
          <p:cNvSpPr/>
          <p:nvPr/>
        </p:nvSpPr>
        <p:spPr>
          <a:xfrm>
            <a:off x="8002588" y="4830763"/>
            <a:ext cx="430212" cy="287337"/>
          </a:xfrm>
          <a:prstGeom prst="triangle">
            <a:avLst>
              <a:gd name="adj" fmla="val 50000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pPr>
              <a:buClr>
                <a:srgbClr val="000000"/>
              </a:buClr>
              <a:buSzPct val="100000"/>
              <a:buFont typeface="Times New Roman" panose="02020603050405020304" pitchFamily="18" charset="0"/>
            </a:pPr>
            <a:endParaRPr lang="ru-RU" altLang="ru-RU" dirty="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83" name="Стрелка вправо 3"/>
          <p:cNvSpPr>
            <a:spLocks noChangeArrowheads="1"/>
          </p:cNvSpPr>
          <p:nvPr/>
        </p:nvSpPr>
        <p:spPr bwMode="auto">
          <a:xfrm>
            <a:off x="8542338" y="3933825"/>
            <a:ext cx="495300" cy="287338"/>
          </a:xfrm>
          <a:prstGeom prst="rightArrow">
            <a:avLst>
              <a:gd name="adj1" fmla="val 50000"/>
              <a:gd name="adj2" fmla="val 50197"/>
            </a:avLst>
          </a:prstGeom>
          <a:solidFill>
            <a:schemeClr val="accent5">
              <a:lumMod val="75000"/>
            </a:schemeClr>
          </a:solidFill>
          <a:ln w="9525" algn="ctr">
            <a:solidFill>
              <a:schemeClr val="accent1">
                <a:lumMod val="75000"/>
              </a:schemeClr>
            </a:solidFill>
            <a:round/>
          </a:ln>
        </p:spPr>
        <p:txBody>
          <a:bodyPr/>
          <a:lstStyle/>
          <a:p>
            <a:pPr marL="0" marR="0" lvl="0" indent="0" algn="l" defTabSz="44958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Microsoft YaHei" panose="020B0503020204020204" pitchFamily="34" charset="-122"/>
              <a:cs typeface="+mn-cs"/>
            </a:endParaRPr>
          </a:p>
        </p:txBody>
      </p:sp>
      <p:sp>
        <p:nvSpPr>
          <p:cNvPr id="84" name="Стрелка вправо 3"/>
          <p:cNvSpPr>
            <a:spLocks noChangeArrowheads="1"/>
          </p:cNvSpPr>
          <p:nvPr/>
        </p:nvSpPr>
        <p:spPr bwMode="auto">
          <a:xfrm>
            <a:off x="2873375" y="5767388"/>
            <a:ext cx="495300" cy="287338"/>
          </a:xfrm>
          <a:prstGeom prst="rightArrow">
            <a:avLst>
              <a:gd name="adj1" fmla="val 50000"/>
              <a:gd name="adj2" fmla="val 50197"/>
            </a:avLst>
          </a:prstGeom>
          <a:solidFill>
            <a:schemeClr val="accent5">
              <a:lumMod val="75000"/>
            </a:schemeClr>
          </a:solidFill>
          <a:ln w="9525" algn="ctr">
            <a:solidFill>
              <a:schemeClr val="accent1">
                <a:lumMod val="75000"/>
              </a:schemeClr>
            </a:solidFill>
            <a:round/>
          </a:ln>
        </p:spPr>
        <p:txBody>
          <a:bodyPr/>
          <a:lstStyle/>
          <a:p>
            <a:pPr marL="0" marR="0" lvl="0" indent="0" algn="l" defTabSz="44958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Microsoft YaHei" panose="020B0503020204020204" pitchFamily="34" charset="-122"/>
              <a:cs typeface="+mn-cs"/>
            </a:endParaRPr>
          </a:p>
        </p:txBody>
      </p:sp>
      <p:sp>
        <p:nvSpPr>
          <p:cNvPr id="85" name="Стрелка вправо 3"/>
          <p:cNvSpPr>
            <a:spLocks noChangeArrowheads="1"/>
          </p:cNvSpPr>
          <p:nvPr/>
        </p:nvSpPr>
        <p:spPr bwMode="auto">
          <a:xfrm>
            <a:off x="1146175" y="5711825"/>
            <a:ext cx="495300" cy="287338"/>
          </a:xfrm>
          <a:prstGeom prst="rightArrow">
            <a:avLst>
              <a:gd name="adj1" fmla="val 50000"/>
              <a:gd name="adj2" fmla="val 50197"/>
            </a:avLst>
          </a:prstGeom>
          <a:solidFill>
            <a:schemeClr val="accent5">
              <a:lumMod val="75000"/>
            </a:schemeClr>
          </a:solidFill>
          <a:ln w="9525" algn="ctr">
            <a:solidFill>
              <a:schemeClr val="accent1">
                <a:lumMod val="75000"/>
              </a:schemeClr>
            </a:solidFill>
            <a:round/>
          </a:ln>
        </p:spPr>
        <p:txBody>
          <a:bodyPr/>
          <a:lstStyle/>
          <a:p>
            <a:pPr marL="0" marR="0" lvl="0" indent="0" algn="l" defTabSz="44958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Microsoft YaHei" panose="020B0503020204020204" pitchFamily="34" charset="-122"/>
              <a:cs typeface="+mn-cs"/>
            </a:endParaRPr>
          </a:p>
        </p:txBody>
      </p:sp>
      <p:sp>
        <p:nvSpPr>
          <p:cNvPr id="86" name="Стрелка вправо 3"/>
          <p:cNvSpPr>
            <a:spLocks noChangeArrowheads="1"/>
          </p:cNvSpPr>
          <p:nvPr/>
        </p:nvSpPr>
        <p:spPr bwMode="auto">
          <a:xfrm>
            <a:off x="4645025" y="5818188"/>
            <a:ext cx="495300" cy="287338"/>
          </a:xfrm>
          <a:prstGeom prst="rightArrow">
            <a:avLst>
              <a:gd name="adj1" fmla="val 50000"/>
              <a:gd name="adj2" fmla="val 50197"/>
            </a:avLst>
          </a:prstGeom>
          <a:solidFill>
            <a:schemeClr val="accent5">
              <a:lumMod val="75000"/>
            </a:schemeClr>
          </a:solidFill>
          <a:ln w="9525" algn="ctr">
            <a:solidFill>
              <a:schemeClr val="accent1">
                <a:lumMod val="75000"/>
              </a:schemeClr>
            </a:solidFill>
            <a:round/>
          </a:ln>
        </p:spPr>
        <p:txBody>
          <a:bodyPr/>
          <a:lstStyle/>
          <a:p>
            <a:pPr marL="0" marR="0" lvl="0" indent="0" algn="l" defTabSz="44958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Microsoft YaHei" panose="020B0503020204020204" pitchFamily="34" charset="-122"/>
              <a:cs typeface="+mn-cs"/>
            </a:endParaRPr>
          </a:p>
        </p:txBody>
      </p:sp>
      <p:sp>
        <p:nvSpPr>
          <p:cNvPr id="29756" name="TextBox 24"/>
          <p:cNvSpPr txBox="1"/>
          <p:nvPr/>
        </p:nvSpPr>
        <p:spPr>
          <a:xfrm>
            <a:off x="1260475" y="3844925"/>
            <a:ext cx="852488" cy="2159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ru-RU" altLang="ru-RU" sz="800" dirty="0">
                <a:solidFill>
                  <a:srgbClr val="000000"/>
                </a:solidFill>
                <a:latin typeface="Calibri" panose="020F0502020204030204" pitchFamily="34" charset="0"/>
              </a:rPr>
              <a:t>25м</a:t>
            </a:r>
          </a:p>
        </p:txBody>
      </p:sp>
      <p:sp>
        <p:nvSpPr>
          <p:cNvPr id="29757" name="TextBox 24"/>
          <p:cNvSpPr txBox="1"/>
          <p:nvPr/>
        </p:nvSpPr>
        <p:spPr>
          <a:xfrm>
            <a:off x="1246188" y="4310063"/>
            <a:ext cx="852487" cy="2159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ru-RU" altLang="ru-RU" sz="800" dirty="0">
                <a:solidFill>
                  <a:srgbClr val="000000"/>
                </a:solidFill>
                <a:latin typeface="Calibri" panose="020F0502020204030204" pitchFamily="34" charset="0"/>
              </a:rPr>
              <a:t>20-40 сек</a:t>
            </a:r>
          </a:p>
        </p:txBody>
      </p:sp>
      <p:sp>
        <p:nvSpPr>
          <p:cNvPr id="29758" name="TextBox 24"/>
          <p:cNvSpPr txBox="1"/>
          <p:nvPr/>
        </p:nvSpPr>
        <p:spPr>
          <a:xfrm>
            <a:off x="4835525" y="3767138"/>
            <a:ext cx="852488" cy="2159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ru-RU" altLang="ru-RU" sz="800" dirty="0">
                <a:solidFill>
                  <a:srgbClr val="000000"/>
                </a:solidFill>
                <a:latin typeface="Calibri" panose="020F0502020204030204" pitchFamily="34" charset="0"/>
              </a:rPr>
              <a:t>4м</a:t>
            </a:r>
          </a:p>
        </p:txBody>
      </p:sp>
      <p:sp>
        <p:nvSpPr>
          <p:cNvPr id="29759" name="TextBox 24"/>
          <p:cNvSpPr txBox="1"/>
          <p:nvPr/>
        </p:nvSpPr>
        <p:spPr>
          <a:xfrm>
            <a:off x="4774893" y="4261339"/>
            <a:ext cx="852488" cy="2159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ru-RU" altLang="ru-RU" sz="800" dirty="0">
                <a:solidFill>
                  <a:srgbClr val="000000"/>
                </a:solidFill>
                <a:latin typeface="Calibri" panose="020F0502020204030204" pitchFamily="34" charset="0"/>
              </a:rPr>
              <a:t>10-30 сек</a:t>
            </a:r>
          </a:p>
        </p:txBody>
      </p:sp>
      <p:sp>
        <p:nvSpPr>
          <p:cNvPr id="29760" name="TextBox 24"/>
          <p:cNvSpPr txBox="1"/>
          <p:nvPr/>
        </p:nvSpPr>
        <p:spPr>
          <a:xfrm>
            <a:off x="8611394" y="3701875"/>
            <a:ext cx="852487" cy="2159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ru-RU" altLang="ru-RU" sz="800" dirty="0">
                <a:solidFill>
                  <a:srgbClr val="000000"/>
                </a:solidFill>
                <a:latin typeface="Calibri" panose="020F0502020204030204" pitchFamily="34" charset="0"/>
              </a:rPr>
              <a:t>7м</a:t>
            </a:r>
          </a:p>
        </p:txBody>
      </p:sp>
      <p:sp>
        <p:nvSpPr>
          <p:cNvPr id="29761" name="TextBox 24"/>
          <p:cNvSpPr txBox="1"/>
          <p:nvPr/>
        </p:nvSpPr>
        <p:spPr>
          <a:xfrm>
            <a:off x="2933700" y="5553075"/>
            <a:ext cx="852488" cy="2159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ru-RU" altLang="ru-RU" sz="800" dirty="0">
                <a:solidFill>
                  <a:srgbClr val="000000"/>
                </a:solidFill>
                <a:latin typeface="Calibri" panose="020F0502020204030204" pitchFamily="34" charset="0"/>
              </a:rPr>
              <a:t>3м</a:t>
            </a:r>
          </a:p>
        </p:txBody>
      </p:sp>
      <p:sp>
        <p:nvSpPr>
          <p:cNvPr id="29762" name="TextBox 24"/>
          <p:cNvSpPr txBox="1"/>
          <p:nvPr/>
        </p:nvSpPr>
        <p:spPr>
          <a:xfrm>
            <a:off x="4645025" y="5572125"/>
            <a:ext cx="852488" cy="2159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ru-RU" altLang="ru-RU" sz="800" dirty="0">
                <a:solidFill>
                  <a:srgbClr val="000000"/>
                </a:solidFill>
                <a:latin typeface="Calibri" panose="020F0502020204030204" pitchFamily="34" charset="0"/>
              </a:rPr>
              <a:t>21-27м</a:t>
            </a:r>
          </a:p>
        </p:txBody>
      </p:sp>
      <p:sp>
        <p:nvSpPr>
          <p:cNvPr id="29763" name="TextBox 24"/>
          <p:cNvSpPr txBox="1"/>
          <p:nvPr/>
        </p:nvSpPr>
        <p:spPr>
          <a:xfrm>
            <a:off x="2857500" y="6054725"/>
            <a:ext cx="852488" cy="2159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ru-RU" altLang="ru-RU" sz="800" dirty="0">
                <a:solidFill>
                  <a:srgbClr val="000000"/>
                </a:solidFill>
                <a:latin typeface="Calibri" panose="020F0502020204030204" pitchFamily="34" charset="0"/>
              </a:rPr>
              <a:t>10-30 сек</a:t>
            </a:r>
          </a:p>
        </p:txBody>
      </p:sp>
      <p:sp>
        <p:nvSpPr>
          <p:cNvPr id="29764" name="TextBox 24"/>
          <p:cNvSpPr txBox="1"/>
          <p:nvPr/>
        </p:nvSpPr>
        <p:spPr>
          <a:xfrm>
            <a:off x="6685757" y="6095796"/>
            <a:ext cx="852487" cy="2159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ru-RU" altLang="ru-RU" sz="800" dirty="0">
                <a:solidFill>
                  <a:srgbClr val="000000"/>
                </a:solidFill>
                <a:latin typeface="Calibri" panose="020F0502020204030204" pitchFamily="34" charset="0"/>
              </a:rPr>
              <a:t>30-40 сек</a:t>
            </a:r>
          </a:p>
        </p:txBody>
      </p:sp>
      <p:sp>
        <p:nvSpPr>
          <p:cNvPr id="29765" name="TextBox 24"/>
          <p:cNvSpPr txBox="1"/>
          <p:nvPr/>
        </p:nvSpPr>
        <p:spPr>
          <a:xfrm>
            <a:off x="4587875" y="6162675"/>
            <a:ext cx="852488" cy="2159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ru-RU" altLang="ru-RU" sz="800" dirty="0">
                <a:solidFill>
                  <a:srgbClr val="000000"/>
                </a:solidFill>
                <a:latin typeface="Calibri" panose="020F0502020204030204" pitchFamily="34" charset="0"/>
              </a:rPr>
              <a:t>30-40 сек</a:t>
            </a:r>
          </a:p>
        </p:txBody>
      </p:sp>
      <p:sp>
        <p:nvSpPr>
          <p:cNvPr id="29766" name="TextBox 24"/>
          <p:cNvSpPr txBox="1"/>
          <p:nvPr/>
        </p:nvSpPr>
        <p:spPr>
          <a:xfrm>
            <a:off x="6746081" y="5538269"/>
            <a:ext cx="852487" cy="2159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ru-RU" altLang="ru-RU" sz="800" dirty="0">
                <a:solidFill>
                  <a:srgbClr val="000000"/>
                </a:solidFill>
                <a:latin typeface="Calibri" panose="020F0502020204030204" pitchFamily="34" charset="0"/>
              </a:rPr>
              <a:t>21-27м</a:t>
            </a:r>
          </a:p>
        </p:txBody>
      </p:sp>
      <p:sp>
        <p:nvSpPr>
          <p:cNvPr id="29768" name="TextBox 24"/>
          <p:cNvSpPr txBox="1"/>
          <p:nvPr/>
        </p:nvSpPr>
        <p:spPr>
          <a:xfrm>
            <a:off x="7241918" y="4422776"/>
            <a:ext cx="852488" cy="2460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ru-RU" altLang="ru-RU" sz="1000" dirty="0">
                <a:solidFill>
                  <a:srgbClr val="FFFFFF"/>
                </a:solidFill>
                <a:latin typeface="Calibri" panose="020F0502020204030204" pitchFamily="34" charset="0"/>
              </a:rPr>
              <a:t>600-900 сек</a:t>
            </a:r>
          </a:p>
        </p:txBody>
      </p:sp>
      <p:sp>
        <p:nvSpPr>
          <p:cNvPr id="29769" name="Прямоугольник 2"/>
          <p:cNvSpPr/>
          <p:nvPr/>
        </p:nvSpPr>
        <p:spPr>
          <a:xfrm>
            <a:off x="3687968" y="811212"/>
            <a:ext cx="3397250" cy="233363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pPr lvl="0">
              <a:buClr>
                <a:srgbClr val="000000"/>
              </a:buClr>
              <a:buSzPct val="100000"/>
              <a:defRPr/>
            </a:pPr>
            <a:r>
              <a:rPr lang="ru-RU" sz="1200" dirty="0">
                <a:solidFill>
                  <a:srgbClr val="000000"/>
                </a:solidFill>
              </a:rPr>
              <a:t>Кабинет педиатра </a:t>
            </a:r>
            <a:r>
              <a:rPr lang="ru-RU" altLang="ru-RU" sz="1200" dirty="0">
                <a:solidFill>
                  <a:srgbClr val="000000"/>
                </a:solidFill>
              </a:rPr>
              <a:t>ООМПН в ОУ </a:t>
            </a:r>
            <a:endParaRPr lang="ru-RU" sz="1200" dirty="0">
              <a:solidFill>
                <a:srgbClr val="000000"/>
              </a:solidFill>
            </a:endParaRPr>
          </a:p>
        </p:txBody>
      </p:sp>
      <p:sp>
        <p:nvSpPr>
          <p:cNvPr id="82" name="Прямоугольник 2"/>
          <p:cNvSpPr/>
          <p:nvPr/>
        </p:nvSpPr>
        <p:spPr bwMode="auto">
          <a:xfrm>
            <a:off x="3313907" y="3452813"/>
            <a:ext cx="1690688" cy="2540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pPr marL="0" marR="0" lvl="0" indent="0" algn="l" defTabSz="44958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defRPr/>
            </a:pPr>
            <a:r>
              <a:rPr kumimoji="0" lang="ru-RU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Microsoft YaHei" panose="020B0503020204020204" pitchFamily="34" charset="-122"/>
                <a:cs typeface="+mn-cs"/>
              </a:rPr>
              <a:t>Кабинет офтальмолога</a:t>
            </a:r>
          </a:p>
        </p:txBody>
      </p:sp>
      <p:sp>
        <p:nvSpPr>
          <p:cNvPr id="87" name="Прямоугольник 2"/>
          <p:cNvSpPr/>
          <p:nvPr/>
        </p:nvSpPr>
        <p:spPr bwMode="auto">
          <a:xfrm>
            <a:off x="5102586" y="3436938"/>
            <a:ext cx="1690688" cy="2540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pPr marL="0" marR="0" lvl="0" indent="0" algn="l" defTabSz="44958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defRPr/>
            </a:pPr>
            <a:r>
              <a:rPr kumimoji="0" lang="ru-RU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Microsoft YaHei" panose="020B0503020204020204" pitchFamily="34" charset="-122"/>
                <a:cs typeface="+mn-cs"/>
              </a:rPr>
              <a:t>Кабинет отоларинголога</a:t>
            </a:r>
          </a:p>
        </p:txBody>
      </p:sp>
      <p:sp>
        <p:nvSpPr>
          <p:cNvPr id="88" name="Прямоугольник 2"/>
          <p:cNvSpPr/>
          <p:nvPr/>
        </p:nvSpPr>
        <p:spPr bwMode="auto">
          <a:xfrm>
            <a:off x="1741488" y="3455988"/>
            <a:ext cx="1320800" cy="239713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pPr marL="0" marR="0" lvl="0" indent="0" algn="l" defTabSz="44958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defRPr/>
            </a:pPr>
            <a:r>
              <a:rPr kumimoji="0" lang="ru-RU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Microsoft YaHei" panose="020B0503020204020204" pitchFamily="34" charset="-122"/>
                <a:cs typeface="+mn-cs"/>
              </a:rPr>
              <a:t>Кабинет хирурга</a:t>
            </a:r>
          </a:p>
        </p:txBody>
      </p:sp>
      <p:sp>
        <p:nvSpPr>
          <p:cNvPr id="89" name="Прямоугольник 2"/>
          <p:cNvSpPr/>
          <p:nvPr/>
        </p:nvSpPr>
        <p:spPr bwMode="auto">
          <a:xfrm>
            <a:off x="1655332" y="5189704"/>
            <a:ext cx="1323975" cy="30797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pPr marL="0" marR="0" lvl="0" indent="0" algn="l" defTabSz="44958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defRPr/>
            </a:pPr>
            <a:r>
              <a:rPr kumimoji="0" lang="ru-RU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Microsoft YaHei" panose="020B0503020204020204" pitchFamily="34" charset="-122"/>
                <a:cs typeface="+mn-cs"/>
              </a:rPr>
              <a:t>Кабинет логопеда</a:t>
            </a:r>
          </a:p>
        </p:txBody>
      </p:sp>
      <p:sp>
        <p:nvSpPr>
          <p:cNvPr id="90" name="Прямоугольник 2"/>
          <p:cNvSpPr/>
          <p:nvPr/>
        </p:nvSpPr>
        <p:spPr bwMode="auto">
          <a:xfrm>
            <a:off x="3283744" y="5209374"/>
            <a:ext cx="1409700" cy="30797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pPr marL="0" marR="0" lvl="0" indent="0" algn="l" defTabSz="44958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defRPr/>
            </a:pPr>
            <a:r>
              <a:rPr kumimoji="0" lang="ru-RU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Microsoft YaHei" panose="020B0503020204020204" pitchFamily="34" charset="-122"/>
                <a:cs typeface="+mn-cs"/>
              </a:rPr>
              <a:t>Кабинет психиатра</a:t>
            </a:r>
          </a:p>
        </p:txBody>
      </p:sp>
      <p:sp>
        <p:nvSpPr>
          <p:cNvPr id="91" name="Прямоугольник 2"/>
          <p:cNvSpPr/>
          <p:nvPr/>
        </p:nvSpPr>
        <p:spPr bwMode="auto">
          <a:xfrm>
            <a:off x="7207337" y="3430415"/>
            <a:ext cx="1360488" cy="2540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pPr marL="0" marR="0" lvl="0" indent="0" algn="l" defTabSz="44958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defRPr/>
            </a:pPr>
            <a:r>
              <a:rPr kumimoji="0" lang="ru-RU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Microsoft YaHei" panose="020B0503020204020204" pitchFamily="34" charset="-122"/>
                <a:cs typeface="+mn-cs"/>
              </a:rPr>
              <a:t>Кабинет невролога</a:t>
            </a:r>
          </a:p>
        </p:txBody>
      </p:sp>
      <p:sp>
        <p:nvSpPr>
          <p:cNvPr id="92" name="Прямоугольник 2"/>
          <p:cNvSpPr/>
          <p:nvPr/>
        </p:nvSpPr>
        <p:spPr bwMode="auto">
          <a:xfrm>
            <a:off x="5140150" y="5088183"/>
            <a:ext cx="1490393" cy="40005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pPr lvl="0">
              <a:buClr>
                <a:srgbClr val="000000"/>
              </a:buClr>
              <a:buSzPct val="100000"/>
              <a:defRPr/>
            </a:pPr>
            <a:r>
              <a:rPr kumimoji="0" lang="ru-RU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Microsoft YaHei" panose="020B0503020204020204" pitchFamily="34" charset="-122"/>
                <a:cs typeface="+mn-cs"/>
              </a:rPr>
              <a:t>Кабинет педиатра </a:t>
            </a:r>
            <a:r>
              <a:rPr lang="ru-RU" altLang="ru-RU" sz="1100" dirty="0" err="1">
                <a:solidFill>
                  <a:srgbClr val="000000"/>
                </a:solidFill>
              </a:rPr>
              <a:t>ООМПНв</a:t>
            </a:r>
            <a:r>
              <a:rPr lang="ru-RU" altLang="ru-RU" sz="1100" dirty="0">
                <a:solidFill>
                  <a:srgbClr val="000000"/>
                </a:solidFill>
              </a:rPr>
              <a:t> ОУ </a:t>
            </a:r>
            <a:endParaRPr lang="ru-RU" sz="1100" dirty="0">
              <a:solidFill>
                <a:srgbClr val="000000"/>
              </a:solidFill>
            </a:endParaRPr>
          </a:p>
        </p:txBody>
      </p:sp>
      <p:sp>
        <p:nvSpPr>
          <p:cNvPr id="93" name="TextBox 24"/>
          <p:cNvSpPr txBox="1"/>
          <p:nvPr/>
        </p:nvSpPr>
        <p:spPr>
          <a:xfrm>
            <a:off x="8534006" y="4241868"/>
            <a:ext cx="852487" cy="2159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ru-RU" altLang="ru-RU" sz="800" dirty="0">
                <a:solidFill>
                  <a:srgbClr val="000000"/>
                </a:solidFill>
                <a:latin typeface="Calibri" panose="020F0502020204030204" pitchFamily="34" charset="0"/>
              </a:rPr>
              <a:t>20-30 сек</a:t>
            </a:r>
          </a:p>
        </p:txBody>
      </p:sp>
      <p:sp>
        <p:nvSpPr>
          <p:cNvPr id="94" name="TextBox 24"/>
          <p:cNvSpPr txBox="1"/>
          <p:nvPr/>
        </p:nvSpPr>
        <p:spPr>
          <a:xfrm>
            <a:off x="3524582" y="4430713"/>
            <a:ext cx="852488" cy="2476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ru-RU" altLang="ru-RU" sz="1000" dirty="0">
                <a:solidFill>
                  <a:srgbClr val="FFFFFF"/>
                </a:solidFill>
                <a:latin typeface="Calibri" panose="020F0502020204030204" pitchFamily="34" charset="0"/>
              </a:rPr>
              <a:t>300-420 сек</a:t>
            </a:r>
          </a:p>
        </p:txBody>
      </p:sp>
      <p:sp>
        <p:nvSpPr>
          <p:cNvPr id="96" name="TextBox 24"/>
          <p:cNvSpPr txBox="1"/>
          <p:nvPr/>
        </p:nvSpPr>
        <p:spPr>
          <a:xfrm>
            <a:off x="5181189" y="4456261"/>
            <a:ext cx="852488" cy="2476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ru-RU" altLang="ru-RU" sz="1000" dirty="0">
                <a:solidFill>
                  <a:srgbClr val="FFFFFF"/>
                </a:solidFill>
                <a:latin typeface="Calibri" panose="020F0502020204030204" pitchFamily="34" charset="0"/>
              </a:rPr>
              <a:t>300-420 сек</a:t>
            </a:r>
          </a:p>
        </p:txBody>
      </p:sp>
      <p:sp>
        <p:nvSpPr>
          <p:cNvPr id="97" name="TextBox 24"/>
          <p:cNvSpPr txBox="1"/>
          <p:nvPr/>
        </p:nvSpPr>
        <p:spPr>
          <a:xfrm>
            <a:off x="1588535" y="6630368"/>
            <a:ext cx="852488" cy="2460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ru-RU" altLang="ru-RU" sz="1000" dirty="0">
                <a:solidFill>
                  <a:srgbClr val="FFFFFF"/>
                </a:solidFill>
                <a:latin typeface="Calibri" panose="020F0502020204030204" pitchFamily="34" charset="0"/>
              </a:rPr>
              <a:t>600-900 сек</a:t>
            </a:r>
          </a:p>
        </p:txBody>
      </p:sp>
      <p:sp>
        <p:nvSpPr>
          <p:cNvPr id="98" name="TextBox 24"/>
          <p:cNvSpPr txBox="1"/>
          <p:nvPr/>
        </p:nvSpPr>
        <p:spPr>
          <a:xfrm>
            <a:off x="3357355" y="6657409"/>
            <a:ext cx="852488" cy="2460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ru-RU" altLang="ru-RU" sz="1000" dirty="0">
                <a:solidFill>
                  <a:srgbClr val="FFFFFF"/>
                </a:solidFill>
                <a:latin typeface="Calibri" panose="020F0502020204030204" pitchFamily="34" charset="0"/>
              </a:rPr>
              <a:t>600-900 сек</a:t>
            </a:r>
          </a:p>
        </p:txBody>
      </p:sp>
      <p:sp>
        <p:nvSpPr>
          <p:cNvPr id="99" name="TextBox 24"/>
          <p:cNvSpPr txBox="1"/>
          <p:nvPr/>
        </p:nvSpPr>
        <p:spPr>
          <a:xfrm>
            <a:off x="5102586" y="6638436"/>
            <a:ext cx="852488" cy="2476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ru-RU" altLang="ru-RU" sz="1000" dirty="0">
                <a:solidFill>
                  <a:srgbClr val="FFFFFF"/>
                </a:solidFill>
                <a:latin typeface="Calibri" panose="020F0502020204030204" pitchFamily="34" charset="0"/>
              </a:rPr>
              <a:t>300-420 сек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7" name="Прямоугольник 2"/>
          <p:cNvSpPr/>
          <p:nvPr/>
        </p:nvSpPr>
        <p:spPr>
          <a:xfrm>
            <a:off x="1476375" y="188913"/>
            <a:ext cx="6191250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ru-RU" altLang="ru-RU" b="1" dirty="0">
                <a:solidFill>
                  <a:schemeClr val="tx1"/>
                </a:solidFill>
                <a:latin typeface="Times New Roman" panose="02020603050405020304" pitchFamily="18" charset="0"/>
              </a:rPr>
              <a:t>КАРТА ЦЕЛЕВОГО СОСТОЯНИЯ ПРОЦЕССА</a:t>
            </a:r>
            <a:endParaRPr lang="ru-RU" altLang="ru-RU" dirty="0">
              <a:solidFill>
                <a:schemeClr val="tx1"/>
              </a:solidFill>
              <a:latin typeface="Calibri" panose="020F0502020204030204" pitchFamily="34" charset="0"/>
            </a:endParaRPr>
          </a:p>
        </p:txBody>
      </p:sp>
      <p:sp>
        <p:nvSpPr>
          <p:cNvPr id="31748" name="Прямоугольник 3"/>
          <p:cNvSpPr/>
          <p:nvPr/>
        </p:nvSpPr>
        <p:spPr>
          <a:xfrm>
            <a:off x="7235825" y="180975"/>
            <a:ext cx="1782763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r" eaLnBrk="1" hangingPunct="1"/>
            <a:r>
              <a:rPr lang="ru-RU" altLang="ru-RU" sz="1000" dirty="0">
                <a:solidFill>
                  <a:schemeClr val="tx1"/>
                </a:solidFill>
                <a:latin typeface="Times New Roman" panose="02020603050405020304" pitchFamily="18" charset="0"/>
              </a:rPr>
              <a:t>СОГЛАСОВАНО РУКОВОДИТЕЛЬ ПРОЕКТНОГО ОФИСА </a:t>
            </a:r>
          </a:p>
          <a:p>
            <a:pPr algn="r" eaLnBrk="1" hangingPunct="1"/>
            <a:r>
              <a:rPr lang="ru-RU" altLang="ru-RU" sz="1000" dirty="0">
                <a:solidFill>
                  <a:schemeClr val="tx1"/>
                </a:solidFill>
                <a:latin typeface="Times New Roman" panose="02020603050405020304" pitchFamily="18" charset="0"/>
              </a:rPr>
              <a:t>_________     Пахомова Н.А</a:t>
            </a:r>
            <a:endParaRPr lang="ru-RU" altLang="ru-RU" sz="1000" dirty="0">
              <a:latin typeface="Calibri" panose="020F0502020204030204" pitchFamily="34" charset="0"/>
            </a:endParaRPr>
          </a:p>
        </p:txBody>
      </p:sp>
      <p:sp>
        <p:nvSpPr>
          <p:cNvPr id="31749" name="Прямоугольник 4"/>
          <p:cNvSpPr/>
          <p:nvPr/>
        </p:nvSpPr>
        <p:spPr>
          <a:xfrm>
            <a:off x="134318" y="427335"/>
            <a:ext cx="79928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solidFill>
                  <a:schemeClr val="tx1"/>
                </a:solidFill>
                <a:latin typeface="Times New Roman" panose="02020603050405020304" pitchFamily="18" charset="0"/>
              </a:rPr>
              <a:t>ПРОХОЖДЕНИЯ МЕДИЦИНСКОЙ КОМИССИИ ВОСПИТАННИКАМИ ДОУ ДЛЯ </a:t>
            </a:r>
          </a:p>
          <a:p>
            <a:pPr algn="ctr"/>
            <a:r>
              <a:rPr lang="ru-RU" altLang="ru-RU" sz="1200" b="1" dirty="0">
                <a:solidFill>
                  <a:schemeClr val="tx1"/>
                </a:solidFill>
                <a:latin typeface="Times New Roman" panose="02020603050405020304" pitchFamily="18" charset="0"/>
              </a:rPr>
              <a:t>ПСИХОЛОГО-МЕДИКО-ПЕДАГОГИЧЕСКОЙ КОМИССИИ</a:t>
            </a:r>
            <a:endParaRPr lang="ru-RU" altLang="ru-RU" sz="1200" dirty="0">
              <a:solidFill>
                <a:schemeClr val="tx1"/>
              </a:solidFill>
            </a:endParaRPr>
          </a:p>
        </p:txBody>
      </p:sp>
      <p:pic>
        <p:nvPicPr>
          <p:cNvPr id="2" name="Изображение 1" descr="IMG_0968"/>
          <p:cNvPicPr>
            <a:picLocks noChangeAspect="1"/>
          </p:cNvPicPr>
          <p:nvPr/>
        </p:nvPicPr>
        <p:blipFill>
          <a:blip r:embed="rId2"/>
          <a:srcRect t="6639" r="2365"/>
          <a:stretch>
            <a:fillRect/>
          </a:stretch>
        </p:blipFill>
        <p:spPr>
          <a:xfrm rot="10800000">
            <a:off x="-635" y="889000"/>
            <a:ext cx="9144635" cy="546227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Заголовок 1"/>
          <p:cNvSpPr>
            <a:spLocks noGrp="1"/>
          </p:cNvSpPr>
          <p:nvPr>
            <p:ph type="ctrTitle"/>
          </p:nvPr>
        </p:nvSpPr>
        <p:spPr>
          <a:xfrm>
            <a:off x="789829" y="379413"/>
            <a:ext cx="6858000" cy="539750"/>
          </a:xfrm>
        </p:spPr>
        <p:txBody>
          <a:bodyPr vert="horz" wrap="square" lIns="90000" tIns="46800" rIns="90000" bIns="46800" anchor="b" anchorCtr="0">
            <a:normAutofit fontScale="90000"/>
          </a:bodyPr>
          <a:lstStyle/>
          <a:p>
            <a:r>
              <a:rPr lang="ru-RU" altLang="ru-RU" sz="2000" b="1" kern="1200" dirty="0">
                <a:latin typeface="Times New Roman" panose="02020603050405020304" pitchFamily="18" charset="0"/>
                <a:ea typeface="+mj-ea"/>
                <a:cs typeface="+mj-cs"/>
              </a:rPr>
              <a:t>КАРТА ИДЕАЛЬНОГО СОСТОЯНИЯ ПРОЦЕССА</a:t>
            </a:r>
            <a:br>
              <a:rPr lang="ru-RU" altLang="ru-RU" sz="2000" b="1" kern="1200" dirty="0">
                <a:latin typeface="Times New Roman" panose="02020603050405020304" pitchFamily="18" charset="0"/>
                <a:ea typeface="+mj-ea"/>
                <a:cs typeface="+mj-cs"/>
              </a:rPr>
            </a:br>
            <a:r>
              <a:rPr lang="ru-RU" altLang="ru-RU" sz="1400" b="1" dirty="0">
                <a:latin typeface="Times New Roman" panose="02020603050405020304" pitchFamily="18" charset="0"/>
              </a:rPr>
              <a:t>ПРОХОЖДЕНИЯ МЕДИЦИНСКОЙ КОМИССИИ ВОСПИТАННИКАМИ ДОУ ДЛЯ ПСИХОЛОГО-МЕДИКО-ПЕДАГОГИЧЕСКОЙ КОМИССИИ            </a:t>
            </a:r>
            <a:br>
              <a:rPr lang="ru-RU" altLang="ru-RU" sz="1400" b="1" dirty="0">
                <a:latin typeface="Times New Roman" panose="02020603050405020304" pitchFamily="18" charset="0"/>
              </a:rPr>
            </a:br>
            <a:r>
              <a:rPr lang="ru-RU" altLang="ru-RU" sz="1400" b="1" dirty="0">
                <a:latin typeface="Times New Roman" panose="02020603050405020304" pitchFamily="18" charset="0"/>
              </a:rPr>
              <a:t>ДАТА 25.06.2024</a:t>
            </a:r>
            <a:endParaRPr lang="ru-RU" altLang="ru-RU" sz="2600" b="1" kern="1200" dirty="0">
              <a:latin typeface="Times New Roman" panose="02020603050405020304" pitchFamily="18" charset="0"/>
              <a:ea typeface="+mj-ea"/>
              <a:cs typeface="+mj-cs"/>
            </a:endParaRPr>
          </a:p>
        </p:txBody>
      </p:sp>
      <p:sp>
        <p:nvSpPr>
          <p:cNvPr id="32771" name="Равнобедренный треугольник 2"/>
          <p:cNvSpPr/>
          <p:nvPr/>
        </p:nvSpPr>
        <p:spPr>
          <a:xfrm>
            <a:off x="349250" y="1393825"/>
            <a:ext cx="581025" cy="320675"/>
          </a:xfrm>
          <a:prstGeom prst="triangle">
            <a:avLst>
              <a:gd name="adj" fmla="val 50000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pPr>
              <a:buClr>
                <a:srgbClr val="000000"/>
              </a:buClr>
              <a:buSzPct val="100000"/>
              <a:buFont typeface="Times New Roman" panose="02020603050405020304" pitchFamily="18" charset="0"/>
            </a:pPr>
            <a:endParaRPr lang="ru-RU" altLang="ru-RU" dirty="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32772" name="Равнобедренный треугольник 5"/>
          <p:cNvSpPr/>
          <p:nvPr/>
        </p:nvSpPr>
        <p:spPr>
          <a:xfrm>
            <a:off x="-49212" y="1427163"/>
            <a:ext cx="465137" cy="287337"/>
          </a:xfrm>
          <a:prstGeom prst="triangle">
            <a:avLst>
              <a:gd name="adj" fmla="val 50000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pPr>
              <a:buClr>
                <a:srgbClr val="000000"/>
              </a:buClr>
              <a:buSzPct val="100000"/>
              <a:buFont typeface="Times New Roman" panose="02020603050405020304" pitchFamily="18" charset="0"/>
            </a:pPr>
            <a:endParaRPr lang="ru-RU" altLang="ru-RU" dirty="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32773" name="Равнобедренный треугольник 6"/>
          <p:cNvSpPr/>
          <p:nvPr/>
        </p:nvSpPr>
        <p:spPr>
          <a:xfrm>
            <a:off x="930275" y="1412875"/>
            <a:ext cx="384175" cy="268288"/>
          </a:xfrm>
          <a:prstGeom prst="triangle">
            <a:avLst>
              <a:gd name="adj" fmla="val 50000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pPr>
              <a:buClr>
                <a:srgbClr val="000000"/>
              </a:buClr>
              <a:buSzPct val="100000"/>
              <a:buFont typeface="Times New Roman" panose="02020603050405020304" pitchFamily="18" charset="0"/>
            </a:pPr>
            <a:endParaRPr lang="ru-RU" altLang="ru-RU" dirty="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32774" name="Равнобедренный треугольник 15"/>
          <p:cNvSpPr/>
          <p:nvPr/>
        </p:nvSpPr>
        <p:spPr>
          <a:xfrm>
            <a:off x="7864475" y="4930775"/>
            <a:ext cx="430213" cy="287338"/>
          </a:xfrm>
          <a:prstGeom prst="triangle">
            <a:avLst>
              <a:gd name="adj" fmla="val 50000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pPr>
              <a:buClr>
                <a:srgbClr val="000000"/>
              </a:buClr>
              <a:buSzPct val="100000"/>
              <a:buFont typeface="Times New Roman" panose="02020603050405020304" pitchFamily="18" charset="0"/>
            </a:pPr>
            <a:endParaRPr lang="ru-RU" altLang="ru-RU" dirty="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32775" name="Равнобедренный треугольник 16"/>
          <p:cNvSpPr/>
          <p:nvPr/>
        </p:nvSpPr>
        <p:spPr>
          <a:xfrm>
            <a:off x="7423150" y="4927600"/>
            <a:ext cx="441325" cy="252413"/>
          </a:xfrm>
          <a:prstGeom prst="triangle">
            <a:avLst>
              <a:gd name="adj" fmla="val 50000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pPr>
              <a:buClr>
                <a:srgbClr val="000000"/>
              </a:buClr>
              <a:buSzPct val="100000"/>
              <a:buFont typeface="Times New Roman" panose="02020603050405020304" pitchFamily="18" charset="0"/>
            </a:pPr>
            <a:endParaRPr lang="ru-RU" altLang="ru-RU" dirty="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32776" name="Равнобедренный треугольник 17"/>
          <p:cNvSpPr/>
          <p:nvPr/>
        </p:nvSpPr>
        <p:spPr>
          <a:xfrm>
            <a:off x="6983413" y="4894263"/>
            <a:ext cx="439737" cy="285750"/>
          </a:xfrm>
          <a:prstGeom prst="triangle">
            <a:avLst>
              <a:gd name="adj" fmla="val 50000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pPr>
              <a:buClr>
                <a:srgbClr val="000000"/>
              </a:buClr>
              <a:buSzPct val="100000"/>
              <a:buFont typeface="Times New Roman" panose="02020603050405020304" pitchFamily="18" charset="0"/>
            </a:pPr>
            <a:endParaRPr lang="ru-RU" altLang="ru-RU" dirty="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25" name="Прямоугольник 14"/>
          <p:cNvSpPr>
            <a:spLocks noChangeArrowheads="1"/>
          </p:cNvSpPr>
          <p:nvPr/>
        </p:nvSpPr>
        <p:spPr bwMode="auto">
          <a:xfrm>
            <a:off x="6988175" y="5208588"/>
            <a:ext cx="1720850" cy="1421780"/>
          </a:xfrm>
          <a:prstGeom prst="rect">
            <a:avLst/>
          </a:prstGeom>
          <a:solidFill>
            <a:schemeClr val="accent5">
              <a:lumMod val="75000"/>
            </a:schemeClr>
          </a:solidFill>
          <a:ln w="9525" algn="ctr">
            <a:solidFill>
              <a:schemeClr val="accent1">
                <a:lumMod val="75000"/>
              </a:schemeClr>
            </a:solidFill>
            <a:round/>
          </a:ln>
        </p:spPr>
        <p:txBody>
          <a:bodyPr/>
          <a:lstStyle/>
          <a:p>
            <a:pPr marL="0" marR="0" lvl="0" indent="0" algn="l" defTabSz="44958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defRPr/>
            </a:pP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 pitchFamily="34" charset="0"/>
                <a:ea typeface="Microsoft YaHei" panose="020B0503020204020204" pitchFamily="34" charset="-122"/>
                <a:cs typeface="+mn-cs"/>
              </a:rPr>
              <a:t>Ребенок с родителем/законным представителем покидает поликлинику после прохождения медицинской комиссии   </a:t>
            </a:r>
          </a:p>
        </p:txBody>
      </p:sp>
      <p:sp>
        <p:nvSpPr>
          <p:cNvPr id="32778" name="Прямоугольник 1"/>
          <p:cNvSpPr/>
          <p:nvPr/>
        </p:nvSpPr>
        <p:spPr>
          <a:xfrm>
            <a:off x="7423150" y="26988"/>
            <a:ext cx="1720850" cy="646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ru-RU" altLang="ru-RU" sz="900" dirty="0">
                <a:solidFill>
                  <a:srgbClr val="000000"/>
                </a:solidFill>
                <a:latin typeface="Calibri" panose="020F0502020204030204" pitchFamily="34" charset="0"/>
              </a:rPr>
              <a:t>СОГЛАСОВАНО РУКОВОДИТЕЛЬ </a:t>
            </a:r>
          </a:p>
          <a:p>
            <a:r>
              <a:rPr lang="ru-RU" altLang="ru-RU" sz="900" dirty="0">
                <a:solidFill>
                  <a:srgbClr val="000000"/>
                </a:solidFill>
                <a:latin typeface="Calibri" panose="020F0502020204030204" pitchFamily="34" charset="0"/>
              </a:rPr>
              <a:t>ПРОЕКТНОГО ОФИСА </a:t>
            </a:r>
          </a:p>
          <a:p>
            <a:r>
              <a:rPr lang="ru-RU" altLang="ru-RU" sz="900" dirty="0">
                <a:solidFill>
                  <a:srgbClr val="000000"/>
                </a:solidFill>
                <a:latin typeface="Calibri" panose="020F0502020204030204" pitchFamily="34" charset="0"/>
              </a:rPr>
              <a:t>_________     Пахомова Н.А</a:t>
            </a:r>
          </a:p>
        </p:txBody>
      </p:sp>
      <p:sp>
        <p:nvSpPr>
          <p:cNvPr id="49" name="Прямоугольник 48"/>
          <p:cNvSpPr/>
          <p:nvPr/>
        </p:nvSpPr>
        <p:spPr bwMode="auto">
          <a:xfrm>
            <a:off x="-49212" y="5590136"/>
            <a:ext cx="2047875" cy="1267865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marL="0" marR="0" lvl="0" indent="0" algn="l" defTabSz="44958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defRPr/>
            </a:pP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ВПП 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min</a:t>
            </a: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=3180 сек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44958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defRPr/>
            </a:pP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ВПП 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max</a:t>
            </a: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=4040 сек</a:t>
            </a:r>
          </a:p>
          <a:p>
            <a:pPr marL="0" marR="0" lvl="0" indent="0" algn="l" defTabSz="44958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defRPr/>
            </a:pP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КП = 860 сек</a:t>
            </a:r>
          </a:p>
          <a:p>
            <a:pPr marL="0" marR="0" lvl="0" indent="0" algn="l" defTabSz="44958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defRPr/>
            </a:pP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За 1 посещение в течение 1 дня</a:t>
            </a:r>
          </a:p>
        </p:txBody>
      </p:sp>
      <p:sp>
        <p:nvSpPr>
          <p:cNvPr id="21" name="Прямоугольник 1"/>
          <p:cNvSpPr>
            <a:spLocks noChangeArrowheads="1"/>
          </p:cNvSpPr>
          <p:nvPr/>
        </p:nvSpPr>
        <p:spPr bwMode="auto">
          <a:xfrm>
            <a:off x="2420938" y="1655763"/>
            <a:ext cx="2717800" cy="1708150"/>
          </a:xfrm>
          <a:prstGeom prst="rect">
            <a:avLst/>
          </a:prstGeom>
          <a:solidFill>
            <a:schemeClr val="accent5">
              <a:lumMod val="75000"/>
            </a:schemeClr>
          </a:solidFill>
          <a:ln w="9525" algn="ctr">
            <a:solidFill>
              <a:schemeClr val="accent1">
                <a:lumMod val="75000"/>
              </a:schemeClr>
            </a:solidFill>
            <a:round/>
          </a:ln>
        </p:spPr>
        <p:txBody>
          <a:bodyPr/>
          <a:lstStyle/>
          <a:p>
            <a:pPr marL="0" marR="0" lvl="0" indent="0" algn="l" defTabSz="44958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defRPr/>
            </a:pPr>
            <a:r>
              <a:rPr kumimoji="0" lang="ru-RU" sz="1200" b="0" i="1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Microsoft YaHei" panose="020B0503020204020204" pitchFamily="34" charset="-122"/>
                <a:cs typeface="+mn-cs"/>
              </a:rPr>
              <a:t>Медицинская сестра записывает к специалистам, предварительно посмотрев ЭМК и вносит в направления пройденных раннее специалистов. Маршрутный лист с датой прохождения, направление на ПМПК отправляет законному представителю по электронной почте</a:t>
            </a:r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Microsoft YaHei" panose="020B0503020204020204" pitchFamily="34" charset="-122"/>
              <a:cs typeface="+mn-cs"/>
            </a:endParaRPr>
          </a:p>
          <a:p>
            <a:pPr marL="0" marR="0" lvl="0" indent="0" algn="l" defTabSz="44958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defRPr/>
            </a:pPr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Microsoft YaHei" panose="020B0503020204020204" pitchFamily="34" charset="-122"/>
              <a:cs typeface="+mn-cs"/>
            </a:endParaRPr>
          </a:p>
          <a:p>
            <a:pPr marL="0" marR="0" lvl="0" indent="0" algn="l" defTabSz="44958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defRPr/>
            </a:pPr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Microsoft YaHei" panose="020B0503020204020204" pitchFamily="34" charset="-122"/>
              <a:cs typeface="+mn-cs"/>
            </a:endParaRPr>
          </a:p>
          <a:p>
            <a:pPr marL="0" marR="0" lvl="0" indent="0" algn="l" defTabSz="44958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defRPr/>
            </a:pPr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Microsoft YaHei" panose="020B0503020204020204" pitchFamily="34" charset="-122"/>
              <a:cs typeface="+mn-cs"/>
            </a:endParaRPr>
          </a:p>
        </p:txBody>
      </p:sp>
      <p:sp>
        <p:nvSpPr>
          <p:cNvPr id="23" name="Стрелка вправо 3"/>
          <p:cNvSpPr>
            <a:spLocks noChangeArrowheads="1"/>
          </p:cNvSpPr>
          <p:nvPr/>
        </p:nvSpPr>
        <p:spPr bwMode="auto">
          <a:xfrm>
            <a:off x="1208088" y="4221163"/>
            <a:ext cx="495300" cy="287338"/>
          </a:xfrm>
          <a:prstGeom prst="rightArrow">
            <a:avLst>
              <a:gd name="adj1" fmla="val 50000"/>
              <a:gd name="adj2" fmla="val 50197"/>
            </a:avLst>
          </a:prstGeom>
          <a:solidFill>
            <a:schemeClr val="accent5">
              <a:lumMod val="75000"/>
            </a:schemeClr>
          </a:solidFill>
          <a:ln w="9525" algn="ctr">
            <a:solidFill>
              <a:schemeClr val="accent1">
                <a:lumMod val="75000"/>
              </a:schemeClr>
            </a:solidFill>
            <a:round/>
          </a:ln>
        </p:spPr>
        <p:txBody>
          <a:bodyPr/>
          <a:lstStyle/>
          <a:p>
            <a:pPr marL="0" marR="0" lvl="0" indent="0" algn="l" defTabSz="44958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Microsoft YaHei" panose="020B0503020204020204" pitchFamily="34" charset="-122"/>
              <a:cs typeface="+mn-cs"/>
            </a:endParaRPr>
          </a:p>
        </p:txBody>
      </p:sp>
      <p:sp>
        <p:nvSpPr>
          <p:cNvPr id="32782" name="TextBox 24"/>
          <p:cNvSpPr txBox="1"/>
          <p:nvPr/>
        </p:nvSpPr>
        <p:spPr>
          <a:xfrm>
            <a:off x="1281113" y="3997325"/>
            <a:ext cx="542925" cy="2143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ru-RU" altLang="ru-RU" sz="800" dirty="0">
                <a:solidFill>
                  <a:srgbClr val="000000"/>
                </a:solidFill>
                <a:latin typeface="Calibri" panose="020F0502020204030204" pitchFamily="34" charset="0"/>
              </a:rPr>
              <a:t>25м</a:t>
            </a:r>
          </a:p>
        </p:txBody>
      </p:sp>
      <p:sp>
        <p:nvSpPr>
          <p:cNvPr id="34" name="Стрелка вправо 3"/>
          <p:cNvSpPr>
            <a:spLocks noChangeArrowheads="1"/>
          </p:cNvSpPr>
          <p:nvPr/>
        </p:nvSpPr>
        <p:spPr bwMode="auto">
          <a:xfrm>
            <a:off x="8283575" y="4249738"/>
            <a:ext cx="458788" cy="287338"/>
          </a:xfrm>
          <a:prstGeom prst="rightArrow">
            <a:avLst>
              <a:gd name="adj1" fmla="val 50000"/>
              <a:gd name="adj2" fmla="val 50197"/>
            </a:avLst>
          </a:prstGeom>
          <a:solidFill>
            <a:schemeClr val="accent5">
              <a:lumMod val="75000"/>
            </a:schemeClr>
          </a:solidFill>
          <a:ln w="9525" algn="ctr">
            <a:solidFill>
              <a:schemeClr val="accent1">
                <a:lumMod val="75000"/>
              </a:schemeClr>
            </a:solidFill>
            <a:round/>
          </a:ln>
        </p:spPr>
        <p:txBody>
          <a:bodyPr/>
          <a:lstStyle/>
          <a:p>
            <a:pPr marL="0" marR="0" lvl="0" indent="0" algn="l" defTabSz="44958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Microsoft YaHei" panose="020B0503020204020204" pitchFamily="34" charset="-122"/>
              <a:cs typeface="+mn-cs"/>
            </a:endParaRPr>
          </a:p>
        </p:txBody>
      </p:sp>
      <p:sp>
        <p:nvSpPr>
          <p:cNvPr id="36" name="Прямоугольник 1"/>
          <p:cNvSpPr>
            <a:spLocks noChangeArrowheads="1"/>
          </p:cNvSpPr>
          <p:nvPr/>
        </p:nvSpPr>
        <p:spPr bwMode="auto">
          <a:xfrm>
            <a:off x="19050" y="3503613"/>
            <a:ext cx="1235075" cy="1724025"/>
          </a:xfrm>
          <a:prstGeom prst="rect">
            <a:avLst/>
          </a:prstGeom>
          <a:solidFill>
            <a:schemeClr val="accent5">
              <a:lumMod val="75000"/>
            </a:schemeClr>
          </a:solidFill>
          <a:ln w="9525" algn="ctr">
            <a:solidFill>
              <a:schemeClr val="accent1">
                <a:lumMod val="75000"/>
              </a:schemeClr>
            </a:solidFill>
            <a:round/>
          </a:ln>
        </p:spPr>
        <p:txBody>
          <a:bodyPr/>
          <a:lstStyle/>
          <a:p>
            <a:pPr marL="0" marR="0" lvl="0" indent="0" algn="l" defTabSz="44958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defRPr/>
            </a:pP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Microsoft YaHei" panose="020B0503020204020204" pitchFamily="34" charset="-122"/>
                <a:cs typeface="+mn-cs"/>
              </a:rPr>
              <a:t>Ребенок с родителем/законным представителесформой для прохождения ПМПК   входят в поликлинику</a:t>
            </a:r>
          </a:p>
        </p:txBody>
      </p:sp>
      <p:sp>
        <p:nvSpPr>
          <p:cNvPr id="38" name="Прямоугольник 14"/>
          <p:cNvSpPr>
            <a:spLocks noChangeArrowheads="1"/>
          </p:cNvSpPr>
          <p:nvPr/>
        </p:nvSpPr>
        <p:spPr bwMode="auto">
          <a:xfrm>
            <a:off x="19050" y="1681163"/>
            <a:ext cx="1295400" cy="1724025"/>
          </a:xfrm>
          <a:prstGeom prst="rect">
            <a:avLst/>
          </a:prstGeom>
          <a:solidFill>
            <a:schemeClr val="accent5">
              <a:lumMod val="75000"/>
            </a:schemeClr>
          </a:solidFill>
          <a:ln w="9525" algn="ctr">
            <a:solidFill>
              <a:schemeClr val="accent1">
                <a:lumMod val="75000"/>
              </a:schemeClr>
            </a:solidFill>
            <a:round/>
          </a:ln>
        </p:spPr>
        <p:txBody>
          <a:bodyPr/>
          <a:lstStyle/>
          <a:p>
            <a:pPr marL="0" marR="0" lvl="0" indent="0" algn="l" defTabSz="44958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defRPr/>
            </a:pP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 pitchFamily="34" charset="0"/>
                <a:ea typeface="Microsoft YaHei" panose="020B0503020204020204" pitchFamily="34" charset="-122"/>
                <a:cs typeface="+mn-cs"/>
              </a:rPr>
              <a:t>Родитель/законный представитель в электронном виде подает заявку на прохождение  мед комиссии для ПМПК</a:t>
            </a:r>
          </a:p>
        </p:txBody>
      </p:sp>
      <p:sp>
        <p:nvSpPr>
          <p:cNvPr id="39" name="Прямоугольник 14"/>
          <p:cNvSpPr>
            <a:spLocks noChangeArrowheads="1"/>
          </p:cNvSpPr>
          <p:nvPr/>
        </p:nvSpPr>
        <p:spPr bwMode="auto">
          <a:xfrm>
            <a:off x="1766888" y="4021138"/>
            <a:ext cx="1295400" cy="917574"/>
          </a:xfrm>
          <a:prstGeom prst="rect">
            <a:avLst/>
          </a:prstGeom>
          <a:solidFill>
            <a:schemeClr val="accent5">
              <a:lumMod val="75000"/>
            </a:schemeClr>
          </a:solidFill>
          <a:ln w="9525" algn="ctr">
            <a:solidFill>
              <a:schemeClr val="accent1">
                <a:lumMod val="75000"/>
              </a:schemeClr>
            </a:solidFill>
            <a:round/>
          </a:ln>
        </p:spPr>
        <p:txBody>
          <a:bodyPr/>
          <a:lstStyle/>
          <a:p>
            <a:pPr lvl="0">
              <a:buClr>
                <a:srgbClr val="000000"/>
              </a:buClr>
              <a:buSzPct val="100000"/>
              <a:defRPr/>
            </a:pPr>
            <a:r>
              <a:rPr lang="ru-RU" sz="1200" dirty="0">
                <a:solidFill>
                  <a:srgbClr val="FFFFFF"/>
                </a:solidFill>
                <a:sym typeface="+mn-ea"/>
              </a:rPr>
              <a:t>врач проводит осмотр ребенка и вносит данные осмотра в форму</a:t>
            </a:r>
            <a:endParaRPr lang="ru-RU" sz="1200" dirty="0">
              <a:solidFill>
                <a:srgbClr val="FFFFFF"/>
              </a:solidFill>
            </a:endParaRPr>
          </a:p>
        </p:txBody>
      </p:sp>
      <p:sp>
        <p:nvSpPr>
          <p:cNvPr id="40" name="Прямоугольник 14"/>
          <p:cNvSpPr>
            <a:spLocks noChangeArrowheads="1"/>
          </p:cNvSpPr>
          <p:nvPr/>
        </p:nvSpPr>
        <p:spPr bwMode="auto">
          <a:xfrm>
            <a:off x="5175250" y="3983037"/>
            <a:ext cx="1295400" cy="911225"/>
          </a:xfrm>
          <a:prstGeom prst="rect">
            <a:avLst/>
          </a:prstGeom>
          <a:solidFill>
            <a:schemeClr val="accent5">
              <a:lumMod val="75000"/>
            </a:schemeClr>
          </a:solidFill>
          <a:ln w="9525" algn="ctr">
            <a:solidFill>
              <a:schemeClr val="accent1">
                <a:lumMod val="75000"/>
              </a:schemeClr>
            </a:solidFill>
            <a:round/>
          </a:ln>
        </p:spPr>
        <p:txBody>
          <a:bodyPr/>
          <a:lstStyle/>
          <a:p>
            <a:pPr lvl="0">
              <a:buClr>
                <a:srgbClr val="000000"/>
              </a:buClr>
              <a:buSzPct val="100000"/>
              <a:defRPr/>
            </a:pPr>
            <a:r>
              <a:rPr lang="ru-RU" sz="1200" dirty="0">
                <a:solidFill>
                  <a:srgbClr val="FFFFFF"/>
                </a:solidFill>
                <a:sym typeface="+mn-ea"/>
              </a:rPr>
              <a:t>врач проводит осмотр ребенка и вносит данные осмотра в форму</a:t>
            </a:r>
            <a:endParaRPr lang="ru-RU" sz="1200" dirty="0">
              <a:solidFill>
                <a:srgbClr val="FFFFFF"/>
              </a:solidFill>
            </a:endParaRPr>
          </a:p>
        </p:txBody>
      </p:sp>
      <p:sp>
        <p:nvSpPr>
          <p:cNvPr id="41" name="Прямоугольник 14"/>
          <p:cNvSpPr>
            <a:spLocks noChangeArrowheads="1"/>
          </p:cNvSpPr>
          <p:nvPr/>
        </p:nvSpPr>
        <p:spPr bwMode="auto">
          <a:xfrm>
            <a:off x="6988175" y="3990975"/>
            <a:ext cx="1295400" cy="903287"/>
          </a:xfrm>
          <a:prstGeom prst="rect">
            <a:avLst/>
          </a:prstGeom>
          <a:solidFill>
            <a:schemeClr val="accent5">
              <a:lumMod val="75000"/>
            </a:schemeClr>
          </a:solidFill>
          <a:ln w="9525" algn="ctr">
            <a:solidFill>
              <a:schemeClr val="accent1">
                <a:lumMod val="75000"/>
              </a:schemeClr>
            </a:solidFill>
            <a:round/>
          </a:ln>
        </p:spPr>
        <p:txBody>
          <a:bodyPr/>
          <a:lstStyle/>
          <a:p>
            <a:pPr lvl="0">
              <a:buClr>
                <a:srgbClr val="000000"/>
              </a:buClr>
              <a:buSzPct val="100000"/>
              <a:defRPr/>
            </a:pPr>
            <a:r>
              <a:rPr lang="ru-RU" sz="1200" dirty="0">
                <a:solidFill>
                  <a:srgbClr val="FFFFFF"/>
                </a:solidFill>
                <a:sym typeface="+mn-ea"/>
              </a:rPr>
              <a:t>врач проводит осмотр ребенка и вносит данные осмотра в форму</a:t>
            </a:r>
            <a:endParaRPr lang="ru-RU" sz="1200" dirty="0">
              <a:solidFill>
                <a:srgbClr val="FFFFFF"/>
              </a:solidFill>
            </a:endParaRPr>
          </a:p>
        </p:txBody>
      </p:sp>
      <p:sp>
        <p:nvSpPr>
          <p:cNvPr id="42" name="Прямоугольник 14"/>
          <p:cNvSpPr>
            <a:spLocks noChangeArrowheads="1"/>
          </p:cNvSpPr>
          <p:nvPr/>
        </p:nvSpPr>
        <p:spPr bwMode="auto">
          <a:xfrm>
            <a:off x="3448050" y="5473700"/>
            <a:ext cx="1295400" cy="979636"/>
          </a:xfrm>
          <a:prstGeom prst="rect">
            <a:avLst/>
          </a:prstGeom>
          <a:solidFill>
            <a:schemeClr val="accent5">
              <a:lumMod val="75000"/>
            </a:schemeClr>
          </a:solidFill>
          <a:ln w="9525" algn="ctr">
            <a:solidFill>
              <a:schemeClr val="accent1">
                <a:lumMod val="75000"/>
              </a:schemeClr>
            </a:solidFill>
            <a:round/>
          </a:ln>
        </p:spPr>
        <p:txBody>
          <a:bodyPr/>
          <a:lstStyle/>
          <a:p>
            <a:pPr lvl="0">
              <a:buClr>
                <a:srgbClr val="000000"/>
              </a:buClr>
              <a:buSzPct val="100000"/>
              <a:defRPr/>
            </a:pPr>
            <a:r>
              <a:rPr lang="ru-RU" sz="1200" dirty="0">
                <a:solidFill>
                  <a:srgbClr val="FFFFFF"/>
                </a:solidFill>
                <a:sym typeface="+mn-ea"/>
              </a:rPr>
              <a:t>врач проводит осмотр ребенка и вносит данные осмотра в форму</a:t>
            </a:r>
            <a:endParaRPr lang="ru-RU" sz="1200" dirty="0">
              <a:solidFill>
                <a:srgbClr val="FFFFFF"/>
              </a:solidFill>
            </a:endParaRPr>
          </a:p>
        </p:txBody>
      </p:sp>
      <p:sp>
        <p:nvSpPr>
          <p:cNvPr id="43" name="Прямоугольник 14"/>
          <p:cNvSpPr>
            <a:spLocks noChangeArrowheads="1"/>
          </p:cNvSpPr>
          <p:nvPr/>
        </p:nvSpPr>
        <p:spPr bwMode="auto">
          <a:xfrm>
            <a:off x="3448050" y="3940174"/>
            <a:ext cx="1258888" cy="1168399"/>
          </a:xfrm>
          <a:prstGeom prst="rect">
            <a:avLst/>
          </a:prstGeom>
          <a:solidFill>
            <a:schemeClr val="accent5">
              <a:lumMod val="75000"/>
            </a:schemeClr>
          </a:solidFill>
          <a:ln w="9525" algn="ctr">
            <a:solidFill>
              <a:schemeClr val="accent1">
                <a:lumMod val="75000"/>
              </a:schemeClr>
            </a:solidFill>
            <a:round/>
          </a:ln>
        </p:spPr>
        <p:txBody>
          <a:bodyPr/>
          <a:lstStyle/>
          <a:p>
            <a:pPr lvl="0">
              <a:buClr>
                <a:srgbClr val="000000"/>
              </a:buClr>
              <a:buSzPct val="100000"/>
              <a:defRPr/>
            </a:pPr>
            <a:r>
              <a:rPr lang="ru-RU" sz="1200" dirty="0">
                <a:solidFill>
                  <a:srgbClr val="FFFFFF"/>
                </a:solidFill>
              </a:rPr>
              <a:t>врач проводит осмотр ребенка и вносит данные осмотра в форму</a:t>
            </a:r>
          </a:p>
        </p:txBody>
      </p:sp>
      <p:sp>
        <p:nvSpPr>
          <p:cNvPr id="44" name="Прямоугольник 14"/>
          <p:cNvSpPr>
            <a:spLocks noChangeArrowheads="1"/>
          </p:cNvSpPr>
          <p:nvPr/>
        </p:nvSpPr>
        <p:spPr bwMode="auto">
          <a:xfrm>
            <a:off x="1602763" y="5441950"/>
            <a:ext cx="1323000" cy="1463676"/>
          </a:xfrm>
          <a:prstGeom prst="rect">
            <a:avLst/>
          </a:prstGeom>
          <a:solidFill>
            <a:schemeClr val="accent5">
              <a:lumMod val="75000"/>
            </a:schemeClr>
          </a:solidFill>
          <a:ln w="9525" algn="ctr">
            <a:solidFill>
              <a:schemeClr val="accent1">
                <a:lumMod val="75000"/>
              </a:schemeClr>
            </a:solidFill>
            <a:round/>
          </a:ln>
        </p:spPr>
        <p:txBody>
          <a:bodyPr/>
          <a:lstStyle/>
          <a:p>
            <a:pPr lvl="0">
              <a:buClr>
                <a:srgbClr val="000000"/>
              </a:buClr>
              <a:buSzPct val="100000"/>
              <a:defRPr/>
            </a:pPr>
            <a:r>
              <a:rPr lang="ru-RU" sz="1200" dirty="0">
                <a:solidFill>
                  <a:srgbClr val="FFFFFF"/>
                </a:solidFill>
              </a:rPr>
              <a:t>Логопед проводит осмотр и оценку разговорной речи и результат вносит в форму</a:t>
            </a:r>
          </a:p>
        </p:txBody>
      </p:sp>
      <p:sp>
        <p:nvSpPr>
          <p:cNvPr id="45" name="Прямоугольник 14"/>
          <p:cNvSpPr>
            <a:spLocks noChangeArrowheads="1"/>
          </p:cNvSpPr>
          <p:nvPr/>
        </p:nvSpPr>
        <p:spPr bwMode="auto">
          <a:xfrm>
            <a:off x="5127625" y="5403850"/>
            <a:ext cx="1258888" cy="1454150"/>
          </a:xfrm>
          <a:prstGeom prst="rect">
            <a:avLst/>
          </a:prstGeom>
          <a:solidFill>
            <a:schemeClr val="accent5">
              <a:lumMod val="75000"/>
            </a:schemeClr>
          </a:solidFill>
          <a:ln w="9525" algn="ctr">
            <a:solidFill>
              <a:schemeClr val="accent1">
                <a:lumMod val="75000"/>
              </a:schemeClr>
            </a:solidFill>
            <a:round/>
          </a:ln>
        </p:spPr>
        <p:txBody>
          <a:bodyPr/>
          <a:lstStyle/>
          <a:p>
            <a:pPr lvl="0">
              <a:buClr>
                <a:srgbClr val="000000"/>
              </a:buClr>
              <a:buSzPct val="100000"/>
              <a:defRPr/>
            </a:pPr>
            <a:r>
              <a:rPr lang="ru-RU" sz="1200" dirty="0">
                <a:solidFill>
                  <a:srgbClr val="FFFFFF"/>
                </a:solidFill>
              </a:rPr>
              <a:t>врач проводит осмотр ребенка и вносит данные осмотра в форму</a:t>
            </a:r>
          </a:p>
          <a:p>
            <a:pPr marL="0" marR="0" lvl="0" indent="0" algn="l" defTabSz="44958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defRPr/>
            </a:pP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Microsoft YaHei" panose="020B0503020204020204" pitchFamily="34" charset="-122"/>
                <a:cs typeface="+mn-cs"/>
              </a:rPr>
              <a:t>с подписью под заключением</a:t>
            </a:r>
          </a:p>
        </p:txBody>
      </p:sp>
      <p:sp>
        <p:nvSpPr>
          <p:cNvPr id="46" name="Стрелка вправо 3"/>
          <p:cNvSpPr>
            <a:spLocks noChangeArrowheads="1"/>
          </p:cNvSpPr>
          <p:nvPr/>
        </p:nvSpPr>
        <p:spPr bwMode="auto">
          <a:xfrm>
            <a:off x="3044825" y="4268788"/>
            <a:ext cx="495300" cy="287338"/>
          </a:xfrm>
          <a:prstGeom prst="rightArrow">
            <a:avLst>
              <a:gd name="adj1" fmla="val 50000"/>
              <a:gd name="adj2" fmla="val 50197"/>
            </a:avLst>
          </a:prstGeom>
          <a:solidFill>
            <a:schemeClr val="accent5">
              <a:lumMod val="75000"/>
            </a:schemeClr>
          </a:solidFill>
          <a:ln w="9525" algn="ctr">
            <a:solidFill>
              <a:schemeClr val="accent1">
                <a:lumMod val="75000"/>
              </a:schemeClr>
            </a:solidFill>
            <a:round/>
          </a:ln>
        </p:spPr>
        <p:txBody>
          <a:bodyPr/>
          <a:lstStyle/>
          <a:p>
            <a:pPr marL="0" marR="0" lvl="0" indent="0" algn="l" defTabSz="44958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Microsoft YaHei" panose="020B0503020204020204" pitchFamily="34" charset="-122"/>
              <a:cs typeface="+mn-cs"/>
            </a:endParaRPr>
          </a:p>
        </p:txBody>
      </p:sp>
      <p:sp>
        <p:nvSpPr>
          <p:cNvPr id="32794" name="TextBox 24"/>
          <p:cNvSpPr txBox="1"/>
          <p:nvPr/>
        </p:nvSpPr>
        <p:spPr>
          <a:xfrm>
            <a:off x="3082925" y="4114800"/>
            <a:ext cx="542925" cy="2143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ru-RU" altLang="ru-RU" sz="800" dirty="0">
                <a:solidFill>
                  <a:srgbClr val="000000"/>
                </a:solidFill>
                <a:latin typeface="Calibri" panose="020F0502020204030204" pitchFamily="34" charset="0"/>
              </a:rPr>
              <a:t>22м</a:t>
            </a:r>
          </a:p>
        </p:txBody>
      </p:sp>
      <p:sp>
        <p:nvSpPr>
          <p:cNvPr id="32795" name="TextBox 24"/>
          <p:cNvSpPr txBox="1"/>
          <p:nvPr/>
        </p:nvSpPr>
        <p:spPr>
          <a:xfrm>
            <a:off x="4706938" y="4048125"/>
            <a:ext cx="542925" cy="2143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ru-RU" altLang="ru-RU" sz="800" dirty="0">
                <a:solidFill>
                  <a:srgbClr val="000000"/>
                </a:solidFill>
                <a:latin typeface="Calibri" panose="020F0502020204030204" pitchFamily="34" charset="0"/>
              </a:rPr>
              <a:t>21м</a:t>
            </a:r>
          </a:p>
        </p:txBody>
      </p:sp>
      <p:sp>
        <p:nvSpPr>
          <p:cNvPr id="47" name="Стрелка вправо 3"/>
          <p:cNvSpPr>
            <a:spLocks noChangeArrowheads="1"/>
          </p:cNvSpPr>
          <p:nvPr/>
        </p:nvSpPr>
        <p:spPr bwMode="auto">
          <a:xfrm>
            <a:off x="6492875" y="4260850"/>
            <a:ext cx="495300" cy="287338"/>
          </a:xfrm>
          <a:prstGeom prst="rightArrow">
            <a:avLst>
              <a:gd name="adj1" fmla="val 50000"/>
              <a:gd name="adj2" fmla="val 50197"/>
            </a:avLst>
          </a:prstGeom>
          <a:solidFill>
            <a:schemeClr val="accent5">
              <a:lumMod val="75000"/>
            </a:schemeClr>
          </a:solidFill>
          <a:ln w="9525" algn="ctr">
            <a:solidFill>
              <a:schemeClr val="accent1">
                <a:lumMod val="75000"/>
              </a:schemeClr>
            </a:solidFill>
            <a:round/>
          </a:ln>
        </p:spPr>
        <p:txBody>
          <a:bodyPr/>
          <a:lstStyle/>
          <a:p>
            <a:pPr marL="0" marR="0" lvl="0" indent="0" algn="l" defTabSz="44958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Microsoft YaHei" panose="020B0503020204020204" pitchFamily="34" charset="-122"/>
              <a:cs typeface="+mn-cs"/>
            </a:endParaRPr>
          </a:p>
        </p:txBody>
      </p:sp>
      <p:sp>
        <p:nvSpPr>
          <p:cNvPr id="48" name="Стрелка вправо 3"/>
          <p:cNvSpPr>
            <a:spLocks noChangeArrowheads="1"/>
          </p:cNvSpPr>
          <p:nvPr/>
        </p:nvSpPr>
        <p:spPr bwMode="auto">
          <a:xfrm>
            <a:off x="4668838" y="4324350"/>
            <a:ext cx="495300" cy="287338"/>
          </a:xfrm>
          <a:prstGeom prst="rightArrow">
            <a:avLst>
              <a:gd name="adj1" fmla="val 50000"/>
              <a:gd name="adj2" fmla="val 50197"/>
            </a:avLst>
          </a:prstGeom>
          <a:solidFill>
            <a:schemeClr val="accent5">
              <a:lumMod val="75000"/>
            </a:schemeClr>
          </a:solidFill>
          <a:ln w="9525" algn="ctr">
            <a:solidFill>
              <a:schemeClr val="accent1">
                <a:lumMod val="75000"/>
              </a:schemeClr>
            </a:solidFill>
            <a:round/>
          </a:ln>
        </p:spPr>
        <p:txBody>
          <a:bodyPr/>
          <a:lstStyle/>
          <a:p>
            <a:pPr marL="0" marR="0" lvl="0" indent="0" algn="l" defTabSz="44958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Microsoft YaHei" panose="020B0503020204020204" pitchFamily="34" charset="-122"/>
              <a:cs typeface="+mn-cs"/>
            </a:endParaRPr>
          </a:p>
        </p:txBody>
      </p:sp>
      <p:sp>
        <p:nvSpPr>
          <p:cNvPr id="50" name="Стрелка вправо 3"/>
          <p:cNvSpPr>
            <a:spLocks noChangeArrowheads="1"/>
          </p:cNvSpPr>
          <p:nvPr/>
        </p:nvSpPr>
        <p:spPr bwMode="auto">
          <a:xfrm>
            <a:off x="2949575" y="5735638"/>
            <a:ext cx="495300" cy="287338"/>
          </a:xfrm>
          <a:prstGeom prst="rightArrow">
            <a:avLst>
              <a:gd name="adj1" fmla="val 50000"/>
              <a:gd name="adj2" fmla="val 50197"/>
            </a:avLst>
          </a:prstGeom>
          <a:solidFill>
            <a:schemeClr val="accent5">
              <a:lumMod val="75000"/>
            </a:schemeClr>
          </a:solidFill>
          <a:ln w="9525" algn="ctr">
            <a:solidFill>
              <a:schemeClr val="accent1">
                <a:lumMod val="75000"/>
              </a:schemeClr>
            </a:solidFill>
            <a:round/>
          </a:ln>
        </p:spPr>
        <p:txBody>
          <a:bodyPr/>
          <a:lstStyle/>
          <a:p>
            <a:pPr marL="0" marR="0" lvl="0" indent="0" algn="l" defTabSz="44958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Microsoft YaHei" panose="020B0503020204020204" pitchFamily="34" charset="-122"/>
              <a:cs typeface="+mn-cs"/>
            </a:endParaRPr>
          </a:p>
        </p:txBody>
      </p:sp>
      <p:sp>
        <p:nvSpPr>
          <p:cNvPr id="51" name="Стрелка вправо 3"/>
          <p:cNvSpPr>
            <a:spLocks noChangeArrowheads="1"/>
          </p:cNvSpPr>
          <p:nvPr/>
        </p:nvSpPr>
        <p:spPr bwMode="auto">
          <a:xfrm>
            <a:off x="4679950" y="5716588"/>
            <a:ext cx="495300" cy="287338"/>
          </a:xfrm>
          <a:prstGeom prst="rightArrow">
            <a:avLst>
              <a:gd name="adj1" fmla="val 50000"/>
              <a:gd name="adj2" fmla="val 50197"/>
            </a:avLst>
          </a:prstGeom>
          <a:solidFill>
            <a:schemeClr val="accent5">
              <a:lumMod val="75000"/>
            </a:schemeClr>
          </a:solidFill>
          <a:ln w="9525" algn="ctr">
            <a:solidFill>
              <a:schemeClr val="accent1">
                <a:lumMod val="75000"/>
              </a:schemeClr>
            </a:solidFill>
            <a:round/>
          </a:ln>
        </p:spPr>
        <p:txBody>
          <a:bodyPr/>
          <a:lstStyle/>
          <a:p>
            <a:pPr marL="0" marR="0" lvl="0" indent="0" algn="l" defTabSz="44958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Microsoft YaHei" panose="020B0503020204020204" pitchFamily="34" charset="-122"/>
              <a:cs typeface="+mn-cs"/>
            </a:endParaRPr>
          </a:p>
        </p:txBody>
      </p:sp>
      <p:sp>
        <p:nvSpPr>
          <p:cNvPr id="52" name="Стрелка вправо 3"/>
          <p:cNvSpPr>
            <a:spLocks noChangeArrowheads="1"/>
          </p:cNvSpPr>
          <p:nvPr/>
        </p:nvSpPr>
        <p:spPr bwMode="auto">
          <a:xfrm>
            <a:off x="6411913" y="5716588"/>
            <a:ext cx="495300" cy="285750"/>
          </a:xfrm>
          <a:prstGeom prst="rightArrow">
            <a:avLst>
              <a:gd name="adj1" fmla="val 50000"/>
              <a:gd name="adj2" fmla="val 50197"/>
            </a:avLst>
          </a:prstGeom>
          <a:solidFill>
            <a:schemeClr val="accent5">
              <a:lumMod val="75000"/>
            </a:schemeClr>
          </a:solidFill>
          <a:ln w="9525" algn="ctr">
            <a:solidFill>
              <a:schemeClr val="accent1">
                <a:lumMod val="75000"/>
              </a:schemeClr>
            </a:solidFill>
            <a:round/>
          </a:ln>
        </p:spPr>
        <p:txBody>
          <a:bodyPr/>
          <a:lstStyle/>
          <a:p>
            <a:pPr marL="0" marR="0" lvl="0" indent="0" algn="l" defTabSz="44958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Microsoft YaHei" panose="020B0503020204020204" pitchFamily="34" charset="-122"/>
              <a:cs typeface="+mn-cs"/>
            </a:endParaRPr>
          </a:p>
        </p:txBody>
      </p:sp>
      <p:sp>
        <p:nvSpPr>
          <p:cNvPr id="32801" name="TextBox 24"/>
          <p:cNvSpPr txBox="1"/>
          <p:nvPr/>
        </p:nvSpPr>
        <p:spPr>
          <a:xfrm>
            <a:off x="1223963" y="4525963"/>
            <a:ext cx="852487" cy="2159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ru-RU" altLang="ru-RU" sz="800" dirty="0">
                <a:solidFill>
                  <a:srgbClr val="000000"/>
                </a:solidFill>
                <a:latin typeface="Calibri" panose="020F0502020204030204" pitchFamily="34" charset="0"/>
              </a:rPr>
              <a:t>30-40 сек</a:t>
            </a:r>
          </a:p>
        </p:txBody>
      </p:sp>
      <p:sp>
        <p:nvSpPr>
          <p:cNvPr id="32802" name="TextBox 24"/>
          <p:cNvSpPr txBox="1"/>
          <p:nvPr/>
        </p:nvSpPr>
        <p:spPr>
          <a:xfrm>
            <a:off x="2992988" y="4613275"/>
            <a:ext cx="854075" cy="2159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ru-RU" altLang="ru-RU" sz="800" dirty="0">
                <a:solidFill>
                  <a:srgbClr val="000000"/>
                </a:solidFill>
                <a:latin typeface="Calibri" panose="020F0502020204030204" pitchFamily="34" charset="0"/>
              </a:rPr>
              <a:t>30-40 сек</a:t>
            </a:r>
          </a:p>
        </p:txBody>
      </p:sp>
      <p:sp>
        <p:nvSpPr>
          <p:cNvPr id="32803" name="TextBox 24"/>
          <p:cNvSpPr txBox="1"/>
          <p:nvPr/>
        </p:nvSpPr>
        <p:spPr>
          <a:xfrm>
            <a:off x="4713288" y="4633913"/>
            <a:ext cx="852487" cy="2159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ru-RU" altLang="ru-RU" sz="800" dirty="0">
                <a:solidFill>
                  <a:srgbClr val="000000"/>
                </a:solidFill>
                <a:latin typeface="Calibri" panose="020F0502020204030204" pitchFamily="34" charset="0"/>
              </a:rPr>
              <a:t>30-40 сек</a:t>
            </a:r>
          </a:p>
        </p:txBody>
      </p:sp>
      <p:sp>
        <p:nvSpPr>
          <p:cNvPr id="32804" name="TextBox 24"/>
          <p:cNvSpPr txBox="1"/>
          <p:nvPr/>
        </p:nvSpPr>
        <p:spPr>
          <a:xfrm>
            <a:off x="6507163" y="4100513"/>
            <a:ext cx="852487" cy="2159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ru-RU" altLang="ru-RU" sz="800" dirty="0">
                <a:solidFill>
                  <a:srgbClr val="000000"/>
                </a:solidFill>
                <a:latin typeface="Calibri" panose="020F0502020204030204" pitchFamily="34" charset="0"/>
              </a:rPr>
              <a:t>4м</a:t>
            </a:r>
          </a:p>
        </p:txBody>
      </p:sp>
      <p:sp>
        <p:nvSpPr>
          <p:cNvPr id="32805" name="TextBox 24"/>
          <p:cNvSpPr txBox="1"/>
          <p:nvPr/>
        </p:nvSpPr>
        <p:spPr>
          <a:xfrm>
            <a:off x="6480175" y="4525963"/>
            <a:ext cx="852488" cy="2159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ru-RU" altLang="ru-RU" sz="800" dirty="0">
                <a:solidFill>
                  <a:srgbClr val="000000"/>
                </a:solidFill>
                <a:latin typeface="Calibri" panose="020F0502020204030204" pitchFamily="34" charset="0"/>
              </a:rPr>
              <a:t>10-20 сек</a:t>
            </a:r>
          </a:p>
        </p:txBody>
      </p:sp>
      <p:sp>
        <p:nvSpPr>
          <p:cNvPr id="32806" name="TextBox 24"/>
          <p:cNvSpPr txBox="1"/>
          <p:nvPr/>
        </p:nvSpPr>
        <p:spPr>
          <a:xfrm>
            <a:off x="8343900" y="4044950"/>
            <a:ext cx="852488" cy="2159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ru-RU" altLang="ru-RU" sz="800" dirty="0">
                <a:solidFill>
                  <a:srgbClr val="000000"/>
                </a:solidFill>
                <a:latin typeface="Calibri" panose="020F0502020204030204" pitchFamily="34" charset="0"/>
              </a:rPr>
              <a:t>6м</a:t>
            </a:r>
          </a:p>
        </p:txBody>
      </p:sp>
      <p:sp>
        <p:nvSpPr>
          <p:cNvPr id="32807" name="TextBox 24"/>
          <p:cNvSpPr txBox="1"/>
          <p:nvPr/>
        </p:nvSpPr>
        <p:spPr>
          <a:xfrm>
            <a:off x="8343900" y="4503738"/>
            <a:ext cx="852488" cy="2159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ru-RU" altLang="ru-RU" sz="800" dirty="0">
                <a:solidFill>
                  <a:srgbClr val="000000"/>
                </a:solidFill>
                <a:latin typeface="Calibri" panose="020F0502020204030204" pitchFamily="34" charset="0"/>
              </a:rPr>
              <a:t>10-20 сек</a:t>
            </a:r>
          </a:p>
        </p:txBody>
      </p:sp>
      <p:sp>
        <p:nvSpPr>
          <p:cNvPr id="32808" name="TextBox 24"/>
          <p:cNvSpPr txBox="1"/>
          <p:nvPr/>
        </p:nvSpPr>
        <p:spPr>
          <a:xfrm>
            <a:off x="2925763" y="5473700"/>
            <a:ext cx="854075" cy="2159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ru-RU" altLang="ru-RU" sz="800" dirty="0">
                <a:solidFill>
                  <a:srgbClr val="000000"/>
                </a:solidFill>
                <a:latin typeface="Calibri" panose="020F0502020204030204" pitchFamily="34" charset="0"/>
              </a:rPr>
              <a:t>4м</a:t>
            </a:r>
          </a:p>
        </p:txBody>
      </p:sp>
      <p:sp>
        <p:nvSpPr>
          <p:cNvPr id="32809" name="TextBox 24"/>
          <p:cNvSpPr txBox="1"/>
          <p:nvPr/>
        </p:nvSpPr>
        <p:spPr>
          <a:xfrm>
            <a:off x="2960688" y="6053138"/>
            <a:ext cx="852487" cy="2159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ru-RU" altLang="ru-RU" sz="800" dirty="0">
                <a:solidFill>
                  <a:srgbClr val="000000"/>
                </a:solidFill>
                <a:latin typeface="Calibri" panose="020F0502020204030204" pitchFamily="34" charset="0"/>
              </a:rPr>
              <a:t>10-20 сек</a:t>
            </a:r>
          </a:p>
        </p:txBody>
      </p:sp>
      <p:sp>
        <p:nvSpPr>
          <p:cNvPr id="32810" name="TextBox 24"/>
          <p:cNvSpPr txBox="1"/>
          <p:nvPr/>
        </p:nvSpPr>
        <p:spPr>
          <a:xfrm>
            <a:off x="4645025" y="5572125"/>
            <a:ext cx="852488" cy="2159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ru-RU" altLang="ru-RU" sz="800" dirty="0">
                <a:solidFill>
                  <a:srgbClr val="000000"/>
                </a:solidFill>
                <a:latin typeface="Calibri" panose="020F0502020204030204" pitchFamily="34" charset="0"/>
              </a:rPr>
              <a:t>21-27м</a:t>
            </a:r>
          </a:p>
        </p:txBody>
      </p:sp>
      <p:sp>
        <p:nvSpPr>
          <p:cNvPr id="32811" name="TextBox 24"/>
          <p:cNvSpPr txBox="1"/>
          <p:nvPr/>
        </p:nvSpPr>
        <p:spPr>
          <a:xfrm>
            <a:off x="6434138" y="5519738"/>
            <a:ext cx="852487" cy="2159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ru-RU" altLang="ru-RU" sz="800" dirty="0">
                <a:solidFill>
                  <a:srgbClr val="000000"/>
                </a:solidFill>
                <a:latin typeface="Calibri" panose="020F0502020204030204" pitchFamily="34" charset="0"/>
              </a:rPr>
              <a:t>21-27м</a:t>
            </a:r>
          </a:p>
        </p:txBody>
      </p:sp>
      <p:sp>
        <p:nvSpPr>
          <p:cNvPr id="32812" name="TextBox 24"/>
          <p:cNvSpPr txBox="1"/>
          <p:nvPr/>
        </p:nvSpPr>
        <p:spPr>
          <a:xfrm>
            <a:off x="4660900" y="5978525"/>
            <a:ext cx="852488" cy="2159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ru-RU" altLang="ru-RU" sz="800" dirty="0">
                <a:solidFill>
                  <a:srgbClr val="000000"/>
                </a:solidFill>
                <a:latin typeface="Calibri" panose="020F0502020204030204" pitchFamily="34" charset="0"/>
              </a:rPr>
              <a:t>30-40 сек</a:t>
            </a:r>
          </a:p>
        </p:txBody>
      </p:sp>
      <p:sp>
        <p:nvSpPr>
          <p:cNvPr id="32813" name="TextBox 24"/>
          <p:cNvSpPr txBox="1"/>
          <p:nvPr/>
        </p:nvSpPr>
        <p:spPr>
          <a:xfrm>
            <a:off x="6411913" y="6040438"/>
            <a:ext cx="852487" cy="2159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ru-RU" altLang="ru-RU" sz="800" dirty="0">
                <a:solidFill>
                  <a:srgbClr val="000000"/>
                </a:solidFill>
                <a:latin typeface="Calibri" panose="020F0502020204030204" pitchFamily="34" charset="0"/>
              </a:rPr>
              <a:t>30-40 сек</a:t>
            </a:r>
          </a:p>
        </p:txBody>
      </p:sp>
      <p:pic>
        <p:nvPicPr>
          <p:cNvPr id="32814" name="Picture 39" descr="https://avatars.mds.yandex.net/get-entity_search/2394172/880423630/S600xU_2x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35113" y="1611313"/>
            <a:ext cx="692150" cy="6921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3" name="Прямоугольник 2"/>
          <p:cNvSpPr/>
          <p:nvPr/>
        </p:nvSpPr>
        <p:spPr bwMode="auto">
          <a:xfrm>
            <a:off x="1771650" y="3772694"/>
            <a:ext cx="1320800" cy="239713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pPr marL="0" marR="0" lvl="0" indent="0" algn="l" defTabSz="44958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defRPr/>
            </a:pPr>
            <a:r>
              <a:rPr kumimoji="0" lang="ru-RU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Microsoft YaHei" panose="020B0503020204020204" pitchFamily="34" charset="-122"/>
                <a:cs typeface="+mn-cs"/>
              </a:rPr>
              <a:t>Кабинет хирурга</a:t>
            </a:r>
          </a:p>
        </p:txBody>
      </p:sp>
      <p:sp>
        <p:nvSpPr>
          <p:cNvPr id="54" name="Прямоугольник 2"/>
          <p:cNvSpPr/>
          <p:nvPr/>
        </p:nvSpPr>
        <p:spPr bwMode="auto">
          <a:xfrm>
            <a:off x="4997766" y="3723482"/>
            <a:ext cx="1690688" cy="2540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pPr marL="0" marR="0" lvl="0" indent="0" algn="l" defTabSz="44958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defRPr/>
            </a:pPr>
            <a:r>
              <a:rPr kumimoji="0" lang="ru-RU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Microsoft YaHei" panose="020B0503020204020204" pitchFamily="34" charset="-122"/>
                <a:cs typeface="+mn-cs"/>
              </a:rPr>
              <a:t>Кабинет офтальмолога</a:t>
            </a:r>
          </a:p>
        </p:txBody>
      </p:sp>
      <p:sp>
        <p:nvSpPr>
          <p:cNvPr id="55" name="Прямоугольник 2"/>
          <p:cNvSpPr/>
          <p:nvPr/>
        </p:nvSpPr>
        <p:spPr bwMode="auto">
          <a:xfrm>
            <a:off x="6882995" y="3744912"/>
            <a:ext cx="1690688" cy="2540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pPr marL="0" marR="0" lvl="0" indent="0" algn="l" defTabSz="44958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defRPr/>
            </a:pPr>
            <a:r>
              <a:rPr kumimoji="0" lang="ru-RU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Microsoft YaHei" panose="020B0503020204020204" pitchFamily="34" charset="-122"/>
                <a:cs typeface="+mn-cs"/>
              </a:rPr>
              <a:t>Кабинет отоларинголога</a:t>
            </a:r>
          </a:p>
        </p:txBody>
      </p:sp>
      <p:sp>
        <p:nvSpPr>
          <p:cNvPr id="56" name="Прямоугольник 2"/>
          <p:cNvSpPr/>
          <p:nvPr/>
        </p:nvSpPr>
        <p:spPr bwMode="auto">
          <a:xfrm>
            <a:off x="3435531" y="5214263"/>
            <a:ext cx="1360488" cy="2540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pPr marL="0" marR="0" lvl="0" indent="0" algn="l" defTabSz="44958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defRPr/>
            </a:pPr>
            <a:r>
              <a:rPr kumimoji="0" lang="ru-RU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Microsoft YaHei" panose="020B0503020204020204" pitchFamily="34" charset="-122"/>
                <a:cs typeface="+mn-cs"/>
              </a:rPr>
              <a:t>Кабинет невролога</a:t>
            </a:r>
          </a:p>
        </p:txBody>
      </p:sp>
      <p:sp>
        <p:nvSpPr>
          <p:cNvPr id="58" name="Прямоугольник 2"/>
          <p:cNvSpPr/>
          <p:nvPr/>
        </p:nvSpPr>
        <p:spPr bwMode="auto">
          <a:xfrm>
            <a:off x="1655332" y="5189704"/>
            <a:ext cx="1323975" cy="30797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pPr marL="0" marR="0" lvl="0" indent="0" algn="l" defTabSz="44958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defRPr/>
            </a:pPr>
            <a:r>
              <a:rPr kumimoji="0" lang="ru-RU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Microsoft YaHei" panose="020B0503020204020204" pitchFamily="34" charset="-122"/>
                <a:cs typeface="+mn-cs"/>
              </a:rPr>
              <a:t>Кабинет логопеда</a:t>
            </a:r>
          </a:p>
        </p:txBody>
      </p:sp>
      <p:sp>
        <p:nvSpPr>
          <p:cNvPr id="59" name="Прямоугольник 2"/>
          <p:cNvSpPr/>
          <p:nvPr/>
        </p:nvSpPr>
        <p:spPr bwMode="auto">
          <a:xfrm>
            <a:off x="3337211" y="3660004"/>
            <a:ext cx="1409700" cy="30797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pPr marL="0" marR="0" lvl="0" indent="0" algn="l" defTabSz="44958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defRPr/>
            </a:pPr>
            <a:r>
              <a:rPr kumimoji="0" lang="ru-RU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Microsoft YaHei" panose="020B0503020204020204" pitchFamily="34" charset="-122"/>
                <a:cs typeface="+mn-cs"/>
              </a:rPr>
              <a:t>Кабинет психиатра</a:t>
            </a:r>
          </a:p>
        </p:txBody>
      </p:sp>
      <p:sp>
        <p:nvSpPr>
          <p:cNvPr id="60" name="TextBox 24"/>
          <p:cNvSpPr txBox="1"/>
          <p:nvPr/>
        </p:nvSpPr>
        <p:spPr>
          <a:xfrm>
            <a:off x="1779823" y="4739850"/>
            <a:ext cx="852488" cy="2476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ru-RU" altLang="ru-RU" sz="1000" dirty="0">
                <a:solidFill>
                  <a:srgbClr val="FFFFFF"/>
                </a:solidFill>
                <a:latin typeface="Calibri" panose="020F0502020204030204" pitchFamily="34" charset="0"/>
              </a:rPr>
              <a:t>300-420 сек</a:t>
            </a:r>
          </a:p>
        </p:txBody>
      </p:sp>
      <p:sp>
        <p:nvSpPr>
          <p:cNvPr id="61" name="TextBox 24"/>
          <p:cNvSpPr txBox="1"/>
          <p:nvPr/>
        </p:nvSpPr>
        <p:spPr>
          <a:xfrm>
            <a:off x="5185781" y="4711700"/>
            <a:ext cx="852488" cy="2476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ru-RU" altLang="ru-RU" sz="1000" dirty="0">
                <a:solidFill>
                  <a:srgbClr val="FFFFFF"/>
                </a:solidFill>
                <a:latin typeface="Calibri" panose="020F0502020204030204" pitchFamily="34" charset="0"/>
              </a:rPr>
              <a:t>300-420 сек</a:t>
            </a:r>
          </a:p>
        </p:txBody>
      </p:sp>
      <p:sp>
        <p:nvSpPr>
          <p:cNvPr id="62" name="TextBox 24"/>
          <p:cNvSpPr txBox="1"/>
          <p:nvPr/>
        </p:nvSpPr>
        <p:spPr>
          <a:xfrm>
            <a:off x="6985888" y="4705350"/>
            <a:ext cx="852488" cy="2476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ru-RU" altLang="ru-RU" sz="1000" dirty="0">
                <a:solidFill>
                  <a:srgbClr val="FFFFFF"/>
                </a:solidFill>
                <a:latin typeface="Calibri" panose="020F0502020204030204" pitchFamily="34" charset="0"/>
              </a:rPr>
              <a:t>300-420 сек</a:t>
            </a:r>
          </a:p>
        </p:txBody>
      </p:sp>
      <p:sp>
        <p:nvSpPr>
          <p:cNvPr id="63" name="TextBox 24"/>
          <p:cNvSpPr txBox="1"/>
          <p:nvPr/>
        </p:nvSpPr>
        <p:spPr>
          <a:xfrm>
            <a:off x="5087506" y="6657976"/>
            <a:ext cx="852488" cy="2476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ru-RU" altLang="ru-RU" sz="1000" dirty="0">
                <a:solidFill>
                  <a:srgbClr val="FFFFFF"/>
                </a:solidFill>
                <a:latin typeface="Calibri" panose="020F0502020204030204" pitchFamily="34" charset="0"/>
              </a:rPr>
              <a:t>300-420 сек</a:t>
            </a:r>
          </a:p>
        </p:txBody>
      </p:sp>
      <p:sp>
        <p:nvSpPr>
          <p:cNvPr id="64" name="TextBox 24"/>
          <p:cNvSpPr txBox="1"/>
          <p:nvPr/>
        </p:nvSpPr>
        <p:spPr>
          <a:xfrm>
            <a:off x="1588535" y="6630368"/>
            <a:ext cx="852488" cy="2460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ru-RU" altLang="ru-RU" sz="1000" dirty="0">
                <a:solidFill>
                  <a:srgbClr val="FFFFFF"/>
                </a:solidFill>
                <a:latin typeface="Calibri" panose="020F0502020204030204" pitchFamily="34" charset="0"/>
              </a:rPr>
              <a:t>600-900 сек</a:t>
            </a:r>
          </a:p>
        </p:txBody>
      </p:sp>
      <p:sp>
        <p:nvSpPr>
          <p:cNvPr id="65" name="TextBox 24"/>
          <p:cNvSpPr txBox="1"/>
          <p:nvPr/>
        </p:nvSpPr>
        <p:spPr>
          <a:xfrm>
            <a:off x="3434383" y="6274382"/>
            <a:ext cx="852488" cy="2460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ru-RU" altLang="ru-RU" sz="1000" dirty="0">
                <a:solidFill>
                  <a:srgbClr val="FFFFFF"/>
                </a:solidFill>
                <a:latin typeface="Calibri" panose="020F0502020204030204" pitchFamily="34" charset="0"/>
              </a:rPr>
              <a:t>600-900 сек</a:t>
            </a:r>
          </a:p>
        </p:txBody>
      </p:sp>
      <p:sp>
        <p:nvSpPr>
          <p:cNvPr id="66" name="TextBox 24"/>
          <p:cNvSpPr txBox="1"/>
          <p:nvPr/>
        </p:nvSpPr>
        <p:spPr>
          <a:xfrm>
            <a:off x="3433614" y="4901093"/>
            <a:ext cx="852488" cy="2460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ru-RU" altLang="ru-RU" sz="1000" dirty="0">
                <a:solidFill>
                  <a:srgbClr val="FFFFFF"/>
                </a:solidFill>
                <a:latin typeface="Calibri" panose="020F0502020204030204" pitchFamily="34" charset="0"/>
              </a:rPr>
              <a:t>600-900 сек</a:t>
            </a:r>
          </a:p>
        </p:txBody>
      </p:sp>
      <p:sp>
        <p:nvSpPr>
          <p:cNvPr id="67" name="Стрелка вправо 3"/>
          <p:cNvSpPr>
            <a:spLocks noChangeArrowheads="1"/>
          </p:cNvSpPr>
          <p:nvPr/>
        </p:nvSpPr>
        <p:spPr bwMode="auto">
          <a:xfrm>
            <a:off x="1588535" y="2347268"/>
            <a:ext cx="495300" cy="287338"/>
          </a:xfrm>
          <a:prstGeom prst="rightArrow">
            <a:avLst>
              <a:gd name="adj1" fmla="val 50000"/>
              <a:gd name="adj2" fmla="val 50197"/>
            </a:avLst>
          </a:prstGeom>
          <a:solidFill>
            <a:schemeClr val="accent5">
              <a:lumMod val="75000"/>
            </a:schemeClr>
          </a:solidFill>
          <a:ln w="9525" algn="ctr">
            <a:solidFill>
              <a:schemeClr val="accent1">
                <a:lumMod val="75000"/>
              </a:schemeClr>
            </a:solidFill>
            <a:round/>
          </a:ln>
        </p:spPr>
        <p:txBody>
          <a:bodyPr/>
          <a:lstStyle/>
          <a:p>
            <a:pPr marL="0" marR="0" lvl="0" indent="0" algn="l" defTabSz="44958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Microsoft YaHei" panose="020B0503020204020204" pitchFamily="34" charset="-122"/>
              <a:cs typeface="+mn-cs"/>
            </a:endParaRPr>
          </a:p>
        </p:txBody>
      </p:sp>
      <p:sp>
        <p:nvSpPr>
          <p:cNvPr id="68" name="TextBox 24"/>
          <p:cNvSpPr txBox="1"/>
          <p:nvPr/>
        </p:nvSpPr>
        <p:spPr>
          <a:xfrm>
            <a:off x="1535113" y="2785749"/>
            <a:ext cx="852487" cy="2159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ru-RU" altLang="ru-RU" sz="800" dirty="0">
                <a:solidFill>
                  <a:srgbClr val="000000"/>
                </a:solidFill>
                <a:latin typeface="Calibri" panose="020F0502020204030204" pitchFamily="34" charset="0"/>
              </a:rPr>
              <a:t>3-10 сек</a:t>
            </a:r>
          </a:p>
        </p:txBody>
      </p:sp>
      <p:sp>
        <p:nvSpPr>
          <p:cNvPr id="69" name="Стрелка вправо 3"/>
          <p:cNvSpPr>
            <a:spLocks noChangeArrowheads="1"/>
          </p:cNvSpPr>
          <p:nvPr/>
        </p:nvSpPr>
        <p:spPr bwMode="auto">
          <a:xfrm>
            <a:off x="5207094" y="2399506"/>
            <a:ext cx="495300" cy="287338"/>
          </a:xfrm>
          <a:prstGeom prst="rightArrow">
            <a:avLst>
              <a:gd name="adj1" fmla="val 50000"/>
              <a:gd name="adj2" fmla="val 50197"/>
            </a:avLst>
          </a:prstGeom>
          <a:solidFill>
            <a:schemeClr val="accent5">
              <a:lumMod val="75000"/>
            </a:schemeClr>
          </a:solidFill>
          <a:ln w="9525" algn="ctr">
            <a:solidFill>
              <a:schemeClr val="accent1">
                <a:lumMod val="75000"/>
              </a:schemeClr>
            </a:solidFill>
            <a:round/>
          </a:ln>
        </p:spPr>
        <p:txBody>
          <a:bodyPr/>
          <a:lstStyle/>
          <a:p>
            <a:pPr marL="0" marR="0" lvl="0" indent="0" algn="l" defTabSz="44958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Microsoft YaHei" panose="020B0503020204020204" pitchFamily="34" charset="-122"/>
              <a:cs typeface="+mn-cs"/>
            </a:endParaRPr>
          </a:p>
        </p:txBody>
      </p:sp>
      <p:pic>
        <p:nvPicPr>
          <p:cNvPr id="70" name="Picture 39" descr="https://avatars.mds.yandex.net/get-entity_search/2394172/880423630/S600xU_2x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20263" y="1690139"/>
            <a:ext cx="692150" cy="6921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1" name="TextBox 24"/>
          <p:cNvSpPr txBox="1"/>
          <p:nvPr/>
        </p:nvSpPr>
        <p:spPr>
          <a:xfrm>
            <a:off x="5330825" y="2842271"/>
            <a:ext cx="852487" cy="2159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ru-RU" altLang="ru-RU" sz="800" dirty="0">
                <a:solidFill>
                  <a:srgbClr val="000000"/>
                </a:solidFill>
                <a:latin typeface="Calibri" panose="020F0502020204030204" pitchFamily="34" charset="0"/>
              </a:rPr>
              <a:t>3-10 сек</a:t>
            </a:r>
          </a:p>
        </p:txBody>
      </p:sp>
      <p:sp>
        <p:nvSpPr>
          <p:cNvPr id="72" name="Прямоугольник 2"/>
          <p:cNvSpPr/>
          <p:nvPr/>
        </p:nvSpPr>
        <p:spPr>
          <a:xfrm>
            <a:off x="2116138" y="1354383"/>
            <a:ext cx="3397250" cy="233363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pPr lvl="0">
              <a:buClr>
                <a:srgbClr val="000000"/>
              </a:buClr>
              <a:buSzPct val="100000"/>
              <a:defRPr/>
            </a:pPr>
            <a:r>
              <a:rPr lang="ru-RU" sz="1200" dirty="0">
                <a:solidFill>
                  <a:srgbClr val="000000"/>
                </a:solidFill>
              </a:rPr>
              <a:t>Кабинет педиатра </a:t>
            </a:r>
            <a:r>
              <a:rPr lang="ru-RU" altLang="ru-RU" sz="1200" dirty="0">
                <a:solidFill>
                  <a:srgbClr val="000000"/>
                </a:solidFill>
              </a:rPr>
              <a:t>ООМПН в ОУ </a:t>
            </a:r>
            <a:endParaRPr lang="ru-RU" sz="1200" dirty="0">
              <a:solidFill>
                <a:srgbClr val="000000"/>
              </a:solidFill>
            </a:endParaRPr>
          </a:p>
        </p:txBody>
      </p:sp>
      <p:sp>
        <p:nvSpPr>
          <p:cNvPr id="73" name="Прямоугольник 2"/>
          <p:cNvSpPr/>
          <p:nvPr/>
        </p:nvSpPr>
        <p:spPr>
          <a:xfrm>
            <a:off x="5048250" y="5030865"/>
            <a:ext cx="1458913" cy="449106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pPr lvl="0">
              <a:buClr>
                <a:srgbClr val="000000"/>
              </a:buClr>
              <a:buSzPct val="100000"/>
              <a:defRPr/>
            </a:pPr>
            <a:r>
              <a:rPr lang="ru-RU" sz="1100" dirty="0">
                <a:solidFill>
                  <a:srgbClr val="000000"/>
                </a:solidFill>
              </a:rPr>
              <a:t>Кабинет педиатра </a:t>
            </a:r>
            <a:r>
              <a:rPr lang="ru-RU" altLang="ru-RU" sz="1100" dirty="0">
                <a:solidFill>
                  <a:srgbClr val="000000"/>
                </a:solidFill>
              </a:rPr>
              <a:t>ООМПН в ОУ </a:t>
            </a:r>
            <a:endParaRPr lang="ru-RU" sz="1100" dirty="0">
              <a:solidFill>
                <a:srgbClr val="000000"/>
              </a:solidFill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Дата 1"/>
          <p:cNvSpPr txBox="1">
            <a:spLocks noGrp="1"/>
          </p:cNvSpPr>
          <p:nvPr>
            <p:ph type="dt" idx="10"/>
          </p:nvPr>
        </p:nvSpPr>
        <p:spPr/>
        <p:txBody>
          <a:bodyPr lIns="90000" tIns="45000" rIns="90000" bIns="45000"/>
          <a:lstStyle>
            <a:lvl1pPr marL="0" lvl="0" indent="0" algn="l" defTabSz="44958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bg1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 marL="742950" lvl="1" indent="-285750" algn="l" defTabSz="44958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bg1"/>
                </a:solidFill>
                <a:latin typeface="Calibri" panose="020F0502020204030204" pitchFamily="34" charset="0"/>
                <a:ea typeface="Microsoft YaHei" panose="020B0503020204020204" pitchFamily="34" charset="-122"/>
                <a:cs typeface="+mn-cs"/>
              </a:defRPr>
            </a:lvl2pPr>
            <a:lvl3pPr marL="1143000" lvl="2" indent="-228600" algn="l" defTabSz="44958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bg1"/>
                </a:solidFill>
                <a:latin typeface="Calibri" panose="020F0502020204030204" pitchFamily="34" charset="0"/>
                <a:ea typeface="Microsoft YaHei" panose="020B0503020204020204" pitchFamily="34" charset="-122"/>
                <a:cs typeface="+mn-cs"/>
              </a:defRPr>
            </a:lvl3pPr>
            <a:lvl4pPr marL="1600200" lvl="3" indent="-228600" algn="l" defTabSz="44958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bg1"/>
                </a:solidFill>
                <a:latin typeface="Calibri" panose="020F0502020204030204" pitchFamily="34" charset="0"/>
                <a:ea typeface="Microsoft YaHei" panose="020B0503020204020204" pitchFamily="34" charset="-122"/>
                <a:cs typeface="+mn-cs"/>
              </a:defRPr>
            </a:lvl4pPr>
            <a:lvl5pPr marL="2057400" lvl="4" indent="-228600" algn="l" defTabSz="44958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bg1"/>
                </a:solidFill>
                <a:latin typeface="Calibri" panose="020F0502020204030204" pitchFamily="34" charset="0"/>
                <a:ea typeface="Microsoft YaHei" panose="020B0503020204020204" pitchFamily="34" charset="-122"/>
                <a:cs typeface="+mn-cs"/>
              </a:defRPr>
            </a:lvl5pPr>
          </a:lstStyle>
          <a:p>
            <a:pPr lvl="0" defTabSz="449580" eaLnBrk="1" hangingPunct="1">
              <a:tabLst>
                <a:tab pos="723900" algn="l"/>
                <a:tab pos="1447800" algn="l"/>
              </a:tabLst>
            </a:pPr>
            <a:r>
              <a:rPr lang="ru-RU" altLang="ru-RU" sz="2400" dirty="0">
                <a:solidFill>
                  <a:srgbClr val="000000"/>
                </a:solidFill>
                <a:latin typeface="Times New Roman" panose="02020603050405020304" pitchFamily="18" charset="0"/>
              </a:rPr>
              <a:t>25.05.2024</a:t>
            </a:r>
          </a:p>
        </p:txBody>
      </p:sp>
      <p:sp>
        <p:nvSpPr>
          <p:cNvPr id="33795" name="Прямоугольник 2"/>
          <p:cNvSpPr/>
          <p:nvPr/>
        </p:nvSpPr>
        <p:spPr>
          <a:xfrm>
            <a:off x="1476375" y="188913"/>
            <a:ext cx="6191250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ru-RU" altLang="ru-RU" b="1" dirty="0">
                <a:solidFill>
                  <a:schemeClr val="tx1"/>
                </a:solidFill>
                <a:latin typeface="Times New Roman" panose="02020603050405020304" pitchFamily="18" charset="0"/>
              </a:rPr>
              <a:t>КАРТА ИДЕАЛЬНОГО СОСТОЯНИЯ ПРОЦЕССА</a:t>
            </a:r>
            <a:endParaRPr lang="ru-RU" altLang="ru-RU" dirty="0">
              <a:solidFill>
                <a:schemeClr val="tx1"/>
              </a:solidFill>
              <a:latin typeface="Calibri" panose="020F0502020204030204" pitchFamily="34" charset="0"/>
            </a:endParaRPr>
          </a:p>
        </p:txBody>
      </p:sp>
      <p:sp>
        <p:nvSpPr>
          <p:cNvPr id="33797" name="Прямоугольник 4"/>
          <p:cNvSpPr/>
          <p:nvPr/>
        </p:nvSpPr>
        <p:spPr>
          <a:xfrm>
            <a:off x="107504" y="573088"/>
            <a:ext cx="7272807" cy="5232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0000"/>
                </a:solidFill>
                <a:latin typeface="Times New Roman" panose="02020603050405020304" pitchFamily="18" charset="0"/>
                <a:ea typeface="Microsoft YaHei" panose="020B0503020204020204" pitchFamily="34" charset="-122"/>
                <a:cs typeface="+mj-cs"/>
              </a:rPr>
              <a:t>ПРОХОЖДЕНИЯ МЕДИЦИНСКОЙ КОМИССИИ ВОСПИТАННИКАМИ ДОУ ДЛЯ ПСИХОЛОГО-МЕДИКО-ПЕДАГОГИЧЕСКОЙ КОМИССИИ</a:t>
            </a:r>
            <a:endParaRPr lang="ru-RU" altLang="ru-RU" dirty="0">
              <a:solidFill>
                <a:schemeClr val="tx1"/>
              </a:solidFill>
              <a:latin typeface="Calibri" panose="020F0502020204030204" pitchFamily="34" charset="0"/>
            </a:endParaRPr>
          </a:p>
        </p:txBody>
      </p:sp>
      <p:pic>
        <p:nvPicPr>
          <p:cNvPr id="2" name="Изображение 1" descr="IMG_096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0800000">
            <a:off x="55880" y="1097280"/>
            <a:ext cx="8985250" cy="559943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Диаграмма 3"/>
          <p:cNvGraphicFramePr/>
          <p:nvPr/>
        </p:nvGraphicFramePr>
        <p:xfrm>
          <a:off x="622300" y="3869690"/>
          <a:ext cx="7609840" cy="285178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07009" y="0"/>
            <a:ext cx="7618981" cy="668866"/>
          </a:xfrm>
        </p:spPr>
        <p:txBody>
          <a:bodyPr>
            <a:normAutofit/>
          </a:bodyPr>
          <a:lstStyle/>
          <a:p>
            <a:r>
              <a:rPr lang="ru-RU" cap="all" dirty="0"/>
              <a:t>ПРОИЗВОДСТВЕННЫЙ АНАЛИЗ</a:t>
            </a: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0" y="534241"/>
          <a:ext cx="9143880" cy="318629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9632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464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0389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6332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9184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48420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59090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579676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4005580" algn="l"/>
                        </a:tabLst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effectLst/>
                        </a:rPr>
                        <a:t>Дата проведения</a:t>
                      </a:r>
                      <a:endParaRPr lang="ru-RU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9105" marR="59105" marT="0" marB="0" anchor="ctr"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4005580" algn="l"/>
                        </a:tabLst>
                      </a:pPr>
                      <a:r>
                        <a:rPr lang="ru-RU" sz="10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Ответственный,</a:t>
                      </a:r>
                    </a:p>
                    <a:p>
                      <a:pPr algn="ctr">
                        <a:spcAft>
                          <a:spcPts val="0"/>
                        </a:spcAft>
                        <a:tabLst>
                          <a:tab pos="4005580" algn="l"/>
                        </a:tabLst>
                      </a:pPr>
                      <a:r>
                        <a:rPr lang="ru-RU" sz="10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ФИО</a:t>
                      </a:r>
                    </a:p>
                  </a:txBody>
                  <a:tcPr marL="59105" marR="59105" marT="0" marB="0" anchor="ctr"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4005580" algn="l"/>
                        </a:tabLst>
                      </a:pPr>
                      <a:r>
                        <a:rPr lang="ru-RU" sz="1000" b="1" dirty="0">
                          <a:solidFill>
                            <a:schemeClr val="tx1"/>
                          </a:solidFill>
                          <a:effectLst/>
                        </a:rPr>
                        <a:t>Процесс / операция процесса</a:t>
                      </a:r>
                    </a:p>
                    <a:p>
                      <a:pPr algn="ctr">
                        <a:spcAft>
                          <a:spcPts val="0"/>
                        </a:spcAft>
                        <a:tabLst>
                          <a:tab pos="4005580" algn="l"/>
                        </a:tabLst>
                      </a:pPr>
                      <a:r>
                        <a:rPr lang="ru-RU" sz="10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(цели</a:t>
                      </a:r>
                      <a:r>
                        <a:rPr lang="ru-RU" sz="1000" b="1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в паспорте</a:t>
                      </a:r>
                      <a:r>
                        <a:rPr lang="ru-RU" sz="10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)</a:t>
                      </a:r>
                    </a:p>
                    <a:p>
                      <a:pPr algn="ctr">
                        <a:spcAft>
                          <a:spcPts val="0"/>
                        </a:spcAft>
                        <a:tabLst>
                          <a:tab pos="4005580" algn="l"/>
                        </a:tabLst>
                      </a:pPr>
                      <a:endParaRPr lang="ru-RU" sz="10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9105" marR="59105" marT="0" marB="0" anchor="ctr"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4005580" algn="l"/>
                        </a:tabLst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effectLst/>
                        </a:rPr>
                        <a:t>Время протекания процесса</a:t>
                      </a:r>
                      <a:endParaRPr lang="ru-RU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9105" marR="59105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4005580" algn="l"/>
                        </a:tabLst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effectLst/>
                        </a:rPr>
                        <a:t>Расхождение</a:t>
                      </a:r>
                      <a:endParaRPr lang="ru-RU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9105" marR="59105" marT="0" marB="0" anchor="ctr"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4005580" algn="l"/>
                        </a:tabLst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effectLst/>
                        </a:rPr>
                        <a:t>Причина расхождения</a:t>
                      </a:r>
                      <a:endParaRPr lang="ru-RU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9105" marR="59105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4005580" algn="l"/>
                        </a:tabLst>
                      </a:pPr>
                      <a:r>
                        <a:rPr lang="ru-RU" sz="1000">
                          <a:solidFill>
                            <a:schemeClr val="tx1"/>
                          </a:solidFill>
                          <a:effectLst/>
                        </a:rPr>
                        <a:t>План</a:t>
                      </a:r>
                      <a:endParaRPr lang="ru-RU" sz="10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9105" marR="59105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4005580" algn="l"/>
                        </a:tabLst>
                      </a:pPr>
                      <a:r>
                        <a:rPr lang="ru-RU" sz="1000">
                          <a:solidFill>
                            <a:schemeClr val="tx1"/>
                          </a:solidFill>
                          <a:effectLst/>
                        </a:rPr>
                        <a:t>Факт</a:t>
                      </a:r>
                      <a:endParaRPr lang="ru-RU" sz="10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9105" marR="59105" marT="0" marB="0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0905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4005580" algn="l"/>
                        </a:tabLst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08.10.24</a:t>
                      </a:r>
                    </a:p>
                  </a:txBody>
                  <a:tcPr marL="59105" marR="59105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4005580" algn="l"/>
                        </a:tabLst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effectLst/>
                        </a:rPr>
                        <a:t>Быкова С.В.</a:t>
                      </a:r>
                      <a:endParaRPr lang="ru-RU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9105" marR="59105" marT="0" marB="0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4005580" algn="l"/>
                        </a:tabLst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Сокращение времени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протекания процесса</a:t>
                      </a:r>
                      <a:endParaRPr lang="ru-RU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9105" marR="59105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4005580" algn="l"/>
                        </a:tabLst>
                      </a:pPr>
                      <a:r>
                        <a:rPr lang="ru-RU" sz="10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2890-4580</a:t>
                      </a:r>
                    </a:p>
                  </a:txBody>
                  <a:tcPr marL="59105" marR="59105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4005580" algn="l"/>
                        </a:tabLst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4550</a:t>
                      </a:r>
                    </a:p>
                  </a:txBody>
                  <a:tcPr marL="59105" marR="59105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4005580" algn="l"/>
                        </a:tabLst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нет</a:t>
                      </a:r>
                    </a:p>
                  </a:txBody>
                  <a:tcPr marL="59105" marR="59105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4005580" algn="l"/>
                        </a:tabLst>
                      </a:pPr>
                      <a:endParaRPr lang="ru-RU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9105" marR="59105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089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4005580" algn="l"/>
                        </a:tabLst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15.10.24</a:t>
                      </a:r>
                    </a:p>
                  </a:txBody>
                  <a:tcPr marL="59105" marR="59105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4005580" algn="l"/>
                        </a:tabLst>
                        <a:defRPr/>
                      </a:pPr>
                      <a:r>
                        <a:rPr lang="ru-RU" sz="1000">
                          <a:solidFill>
                            <a:schemeClr val="tx1"/>
                          </a:solidFill>
                          <a:effectLst/>
                        </a:rPr>
                        <a:t>Быкова С.В.</a:t>
                      </a:r>
                      <a:endParaRPr lang="ru-RU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9105" marR="59105" marT="0" marB="0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4005580" algn="l"/>
                        </a:tabLst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Сокращение времени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протекания процесса</a:t>
                      </a:r>
                      <a:endParaRPr lang="ru-RU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9105" marR="59105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4005580" algn="l"/>
                        </a:tabLst>
                      </a:pPr>
                      <a:r>
                        <a:rPr lang="ru-RU" sz="10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2890-4580</a:t>
                      </a:r>
                      <a:endParaRPr lang="ru-RU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9105" marR="59105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4005580" algn="l"/>
                        </a:tabLst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4440</a:t>
                      </a:r>
                    </a:p>
                  </a:txBody>
                  <a:tcPr marL="59105" marR="59105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4005580" algn="l"/>
                        </a:tabLst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нет</a:t>
                      </a:r>
                    </a:p>
                  </a:txBody>
                  <a:tcPr marL="59105" marR="59105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4005580" algn="l"/>
                        </a:tabLst>
                      </a:pPr>
                      <a:endParaRPr lang="ru-RU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9105" marR="59105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0905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4005580" algn="l"/>
                        </a:tabLst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22.10.24</a:t>
                      </a:r>
                    </a:p>
                  </a:txBody>
                  <a:tcPr marL="59105" marR="59105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4005580" algn="l"/>
                        </a:tabLst>
                        <a:defRPr/>
                      </a:pPr>
                      <a:r>
                        <a:rPr lang="ru-RU" sz="1000">
                          <a:solidFill>
                            <a:schemeClr val="tx1"/>
                          </a:solidFill>
                          <a:effectLst/>
                        </a:rPr>
                        <a:t>Быкова С.В.</a:t>
                      </a:r>
                      <a:endParaRPr lang="ru-RU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9105" marR="59105" marT="0" marB="0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4005580" algn="l"/>
                        </a:tabLst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Сокращение времени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протекания процесса</a:t>
                      </a:r>
                      <a:endParaRPr lang="ru-RU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9105" marR="59105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4005580" algn="l"/>
                        </a:tabLst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2890-4580</a:t>
                      </a:r>
                    </a:p>
                  </a:txBody>
                  <a:tcPr marL="59105" marR="59105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4005580" algn="l"/>
                        </a:tabLst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3580</a:t>
                      </a:r>
                    </a:p>
                  </a:txBody>
                  <a:tcPr marL="59105" marR="59105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4005580" algn="l"/>
                        </a:tabLst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нет</a:t>
                      </a:r>
                    </a:p>
                  </a:txBody>
                  <a:tcPr marL="59105" marR="59105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4005580" algn="l"/>
                        </a:tabLst>
                      </a:pPr>
                      <a:endParaRPr lang="ru-RU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9105" marR="59105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0905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4005580" algn="l"/>
                        </a:tabLst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29.10.24</a:t>
                      </a:r>
                    </a:p>
                  </a:txBody>
                  <a:tcPr marL="59105" marR="59105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4005580" algn="l"/>
                        </a:tabLst>
                        <a:defRPr/>
                      </a:pPr>
                      <a:r>
                        <a:rPr lang="ru-RU" sz="1000">
                          <a:solidFill>
                            <a:schemeClr val="tx1"/>
                          </a:solidFill>
                          <a:effectLst/>
                        </a:rPr>
                        <a:t>Быкова С.В.</a:t>
                      </a:r>
                      <a:endParaRPr lang="ru-RU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9105" marR="59105" marT="0" marB="0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4005580" algn="l"/>
                        </a:tabLst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Сокращение времени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протекания процесса</a:t>
                      </a:r>
                      <a:endParaRPr lang="ru-RU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9105" marR="59105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4005580" algn="l"/>
                        </a:tabLst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2890-4580</a:t>
                      </a:r>
                    </a:p>
                  </a:txBody>
                  <a:tcPr marL="59105" marR="59105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4005580" algn="l"/>
                        </a:tabLst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3100</a:t>
                      </a:r>
                    </a:p>
                  </a:txBody>
                  <a:tcPr marL="59105" marR="59105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4005580" algn="l"/>
                        </a:tabLst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нет</a:t>
                      </a:r>
                    </a:p>
                  </a:txBody>
                  <a:tcPr marL="59105" marR="59105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4005580" algn="l"/>
                        </a:tabLst>
                      </a:pPr>
                      <a:endParaRPr lang="ru-RU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9105" marR="59105" marT="0" marB="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0905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4005580" algn="l"/>
                        </a:tabLst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05.11.24</a:t>
                      </a:r>
                    </a:p>
                  </a:txBody>
                  <a:tcPr marL="59105" marR="59105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4005580" algn="l"/>
                        </a:tabLst>
                        <a:defRPr/>
                      </a:pPr>
                      <a:r>
                        <a:rPr lang="ru-RU" sz="1000">
                          <a:solidFill>
                            <a:schemeClr val="tx1"/>
                          </a:solidFill>
                          <a:effectLst/>
                        </a:rPr>
                        <a:t>Быкова С.В.</a:t>
                      </a:r>
                      <a:endParaRPr lang="ru-RU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9105" marR="59105" marT="0" marB="0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4005580" algn="l"/>
                        </a:tabLst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Сокращение времени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протекания процесса</a:t>
                      </a:r>
                      <a:endParaRPr lang="ru-RU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9105" marR="59105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4005580" algn="l"/>
                        </a:tabLst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2890-4580</a:t>
                      </a:r>
                    </a:p>
                  </a:txBody>
                  <a:tcPr marL="59105" marR="59105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4005580" algn="l"/>
                        </a:tabLst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2890</a:t>
                      </a:r>
                    </a:p>
                  </a:txBody>
                  <a:tcPr marL="59105" marR="59105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4005580" algn="l"/>
                        </a:tabLst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нет</a:t>
                      </a:r>
                    </a:p>
                  </a:txBody>
                  <a:tcPr marL="59105" marR="59105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4005580" algn="l"/>
                        </a:tabLst>
                      </a:pPr>
                      <a:endParaRPr lang="ru-RU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9105" marR="59105" marT="0" marB="0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0905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4005580" algn="l"/>
                        </a:tabLst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12.11.24</a:t>
                      </a:r>
                    </a:p>
                  </a:txBody>
                  <a:tcPr marL="59105" marR="59105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4005580" algn="l"/>
                        </a:tabLst>
                        <a:defRPr/>
                      </a:pPr>
                      <a:r>
                        <a:rPr lang="ru-RU" sz="1000">
                          <a:solidFill>
                            <a:schemeClr val="tx1"/>
                          </a:solidFill>
                          <a:effectLst/>
                        </a:rPr>
                        <a:t>Быкова С.В.</a:t>
                      </a:r>
                      <a:endParaRPr lang="ru-RU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9105" marR="59105" marT="0" marB="0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4005580" algn="l"/>
                        </a:tabLst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Сокращение времени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протекания процесса</a:t>
                      </a:r>
                      <a:endParaRPr lang="ru-RU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9105" marR="59105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4005580" algn="l"/>
                        </a:tabLst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2890-4580</a:t>
                      </a:r>
                    </a:p>
                  </a:txBody>
                  <a:tcPr marL="59105" marR="59105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4005580" algn="l"/>
                        </a:tabLst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2890</a:t>
                      </a:r>
                    </a:p>
                  </a:txBody>
                  <a:tcPr marL="59105" marR="59105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4005580" algn="l"/>
                        </a:tabLst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нет</a:t>
                      </a:r>
                    </a:p>
                  </a:txBody>
                  <a:tcPr marL="59105" marR="59105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4005580" algn="l"/>
                        </a:tabLst>
                      </a:pPr>
                      <a:endParaRPr lang="ru-RU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9105" marR="59105" marT="0" marB="0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8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457950" y="6356353"/>
            <a:ext cx="2057400" cy="365125"/>
          </a:xfr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B19B0651-EE4F-4900-A07F-96A6BFA9D0F0}" type="slidenum">
              <a:rPr kumimoji="0" lang="ru-RU" sz="1400" b="1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15</a:t>
            </a:fld>
            <a:endParaRPr kumimoji="0" lang="ru-RU" sz="1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aphicFrame>
        <p:nvGraphicFramePr>
          <p:cNvPr id="6" name="Диаграмма 5"/>
          <p:cNvGraphicFramePr/>
          <p:nvPr/>
        </p:nvGraphicFramePr>
        <p:xfrm>
          <a:off x="438150" y="5167630"/>
          <a:ext cx="826770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cxnSp>
        <p:nvCxnSpPr>
          <p:cNvPr id="7" name="Прямое соединение 6"/>
          <p:cNvCxnSpPr/>
          <p:nvPr/>
        </p:nvCxnSpPr>
        <p:spPr>
          <a:xfrm flipV="1">
            <a:off x="410210" y="4407535"/>
            <a:ext cx="8524240" cy="23495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5" name="Прямое соединение 4"/>
          <p:cNvCxnSpPr/>
          <p:nvPr/>
        </p:nvCxnSpPr>
        <p:spPr>
          <a:xfrm flipV="1">
            <a:off x="410210" y="5118100"/>
            <a:ext cx="8524240" cy="23495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Диаграмма 1"/>
          <p:cNvGraphicFramePr/>
          <p:nvPr/>
        </p:nvGraphicFramePr>
        <p:xfrm>
          <a:off x="215900" y="3855085"/>
          <a:ext cx="8436610" cy="280098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Заголовок 1"/>
          <p:cNvSpPr>
            <a:spLocks noGrp="1"/>
          </p:cNvSpPr>
          <p:nvPr>
            <p:ph type="title"/>
          </p:nvPr>
        </p:nvSpPr>
        <p:spPr>
          <a:xfrm>
            <a:off x="1160220" y="-160750"/>
            <a:ext cx="7618981" cy="668866"/>
          </a:xfrm>
        </p:spPr>
        <p:txBody>
          <a:bodyPr>
            <a:normAutofit/>
          </a:bodyPr>
          <a:lstStyle/>
          <a:p>
            <a:pPr algn="ctr"/>
            <a:r>
              <a:rPr lang="ru-RU" sz="2800" cap="all" dirty="0"/>
              <a:t>ПРОИЗВОДСТВЕННЫЙ АНАЛИЗ</a:t>
            </a: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-1" y="325235"/>
          <a:ext cx="9144001" cy="321313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98653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7392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65500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2296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1724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1758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270748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579676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4005580" algn="l"/>
                        </a:tabLst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effectLst/>
                        </a:rPr>
                        <a:t>Дата проведения</a:t>
                      </a:r>
                      <a:endParaRPr lang="ru-RU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9105" marR="59105" marT="0" marB="0" anchor="ctr"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4005580" algn="l"/>
                        </a:tabLst>
                      </a:pPr>
                      <a:r>
                        <a:rPr lang="ru-RU" sz="10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Ответственный,</a:t>
                      </a:r>
                    </a:p>
                    <a:p>
                      <a:pPr algn="ctr">
                        <a:spcAft>
                          <a:spcPts val="0"/>
                        </a:spcAft>
                        <a:tabLst>
                          <a:tab pos="4005580" algn="l"/>
                        </a:tabLst>
                      </a:pPr>
                      <a:r>
                        <a:rPr lang="ru-RU" sz="10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ФИО</a:t>
                      </a:r>
                    </a:p>
                  </a:txBody>
                  <a:tcPr marL="59105" marR="59105" marT="0" marB="0" anchor="ctr"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4005580" algn="l"/>
                        </a:tabLst>
                      </a:pPr>
                      <a:r>
                        <a:rPr lang="ru-RU" sz="1000" b="1" dirty="0">
                          <a:solidFill>
                            <a:schemeClr val="tx1"/>
                          </a:solidFill>
                          <a:effectLst/>
                        </a:rPr>
                        <a:t>Процесс / операция процесса</a:t>
                      </a:r>
                    </a:p>
                    <a:p>
                      <a:pPr algn="ctr">
                        <a:spcAft>
                          <a:spcPts val="0"/>
                        </a:spcAft>
                        <a:tabLst>
                          <a:tab pos="4005580" algn="l"/>
                        </a:tabLst>
                      </a:pPr>
                      <a:r>
                        <a:rPr lang="ru-RU" sz="10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(цели</a:t>
                      </a:r>
                      <a:r>
                        <a:rPr lang="ru-RU" sz="1000" b="1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в паспорте</a:t>
                      </a:r>
                      <a:r>
                        <a:rPr lang="ru-RU" sz="10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)</a:t>
                      </a:r>
                    </a:p>
                    <a:p>
                      <a:pPr algn="ctr">
                        <a:spcAft>
                          <a:spcPts val="0"/>
                        </a:spcAft>
                        <a:tabLst>
                          <a:tab pos="4005580" algn="l"/>
                        </a:tabLst>
                      </a:pPr>
                      <a:endParaRPr lang="ru-RU" sz="10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9105" marR="59105" marT="0" marB="0" anchor="ctr"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4005580" algn="l"/>
                        </a:tabLst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effectLst/>
                        </a:rPr>
                        <a:t>Время протекания процесса</a:t>
                      </a:r>
                      <a:endParaRPr lang="ru-RU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9105" marR="59105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4005580" algn="l"/>
                        </a:tabLst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effectLst/>
                        </a:rPr>
                        <a:t>Расхождение</a:t>
                      </a:r>
                      <a:endParaRPr lang="ru-RU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9105" marR="59105" marT="0" marB="0" anchor="ctr"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4005580" algn="l"/>
                        </a:tabLst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effectLst/>
                        </a:rPr>
                        <a:t>Причина расхождения</a:t>
                      </a:r>
                      <a:endParaRPr lang="ru-RU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9105" marR="59105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4005580" algn="l"/>
                        </a:tabLst>
                      </a:pPr>
                      <a:r>
                        <a:rPr lang="ru-RU" sz="1000">
                          <a:solidFill>
                            <a:schemeClr val="tx1"/>
                          </a:solidFill>
                          <a:effectLst/>
                        </a:rPr>
                        <a:t>План</a:t>
                      </a:r>
                      <a:endParaRPr lang="ru-RU" sz="10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9105" marR="59105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4005580" algn="l"/>
                        </a:tabLst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effectLst/>
                        </a:rPr>
                        <a:t>Факт</a:t>
                      </a:r>
                      <a:endParaRPr lang="ru-RU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9105" marR="59105" marT="0" marB="0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2608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4005580" algn="l"/>
                        </a:tabLst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08.10.24</a:t>
                      </a:r>
                    </a:p>
                  </a:txBody>
                  <a:tcPr marL="59105" marR="59105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4005580" algn="l"/>
                        </a:tabLst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r>
                        <a:rPr lang="ru-RU" sz="1000" dirty="0" err="1">
                          <a:solidFill>
                            <a:schemeClr val="tx1"/>
                          </a:solidFill>
                          <a:effectLst/>
                        </a:rPr>
                        <a:t>Галкина Л.В</a:t>
                      </a:r>
                      <a:endParaRPr lang="ru-RU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9105" marR="59105" marT="0" marB="0"/>
                </a:tc>
                <a:tc>
                  <a:txBody>
                    <a:bodyPr/>
                    <a:lstStyle/>
                    <a:p>
                      <a:pPr rtl="0"/>
                      <a:r>
                        <a:rPr lang="ru-RU" sz="900">
                          <a:effectLst/>
                          <a:latin typeface="Microsoft YaHei, sans-serif"/>
                        </a:rPr>
                        <a:t>Увеличение доли детей,  прошедших своевременно медицинскую комиссию  для ПМПК </a:t>
                      </a:r>
                    </a:p>
                  </a:txBody>
                  <a:tcPr marL="59105" marR="59105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4005580" algn="l"/>
                        </a:tabLst>
                        <a:defRPr/>
                      </a:pPr>
                      <a:r>
                        <a:rPr kumimoji="0" lang="ru-RU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90-95%</a:t>
                      </a:r>
                    </a:p>
                  </a:txBody>
                  <a:tcPr marL="59105" marR="59105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4005580" algn="l"/>
                        </a:tabLst>
                        <a:defRPr/>
                      </a:pPr>
                      <a:r>
                        <a:rPr kumimoji="0" lang="ru-RU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90</a:t>
                      </a:r>
                    </a:p>
                  </a:txBody>
                  <a:tcPr marL="59105" marR="59105" marT="0" marB="0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4005580" algn="l"/>
                        </a:tabLst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effectLst/>
                        </a:rPr>
                        <a:t> нет</a:t>
                      </a:r>
                      <a:endParaRPr lang="ru-RU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  <a:tabLst>
                          <a:tab pos="4005580" algn="l"/>
                        </a:tabLst>
                      </a:pPr>
                      <a:endParaRPr lang="ru-RU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9105" marR="59105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4005580" algn="l"/>
                        </a:tabLst>
                      </a:pPr>
                      <a:endParaRPr lang="ru-RU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9105" marR="59105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0905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4005580" algn="l"/>
                        </a:tabLst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15.10.24</a:t>
                      </a:r>
                    </a:p>
                  </a:txBody>
                  <a:tcPr marL="59105" marR="59105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4005580" algn="l"/>
                        </a:tabLst>
                        <a:defRPr/>
                      </a:pPr>
                      <a:r>
                        <a:rPr lang="ru-RU" sz="1000">
                          <a:solidFill>
                            <a:schemeClr val="tx1"/>
                          </a:solidFill>
                          <a:effectLst/>
                        </a:rPr>
                        <a:t>Галкина Л.В</a:t>
                      </a:r>
                      <a:endParaRPr lang="ru-RU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9105" marR="59105" marT="0" marB="0"/>
                </a:tc>
                <a:tc>
                  <a:txBody>
                    <a:bodyPr/>
                    <a:lstStyle/>
                    <a:p>
                      <a:pPr rtl="0"/>
                      <a:r>
                        <a:rPr lang="ru-RU" sz="900">
                          <a:effectLst/>
                          <a:latin typeface="Microsoft YaHei, sans-serif"/>
                        </a:rPr>
                        <a:t>Увеличение доли детей,  прошедших своевременно медицинскую комиссию  для ПМПК </a:t>
                      </a:r>
                      <a:endParaRPr lang="ru-RU" sz="900" dirty="0">
                        <a:effectLst/>
                      </a:endParaRPr>
                    </a:p>
                  </a:txBody>
                  <a:tcPr marL="59105" marR="59105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4005580" algn="l"/>
                        </a:tabLst>
                        <a:defRPr/>
                      </a:pPr>
                      <a:r>
                        <a:rPr kumimoji="0" lang="ru-RU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90-95%</a:t>
                      </a:r>
                    </a:p>
                  </a:txBody>
                  <a:tcPr marL="59105" marR="59105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4005580" algn="l"/>
                        </a:tabLst>
                        <a:defRPr/>
                      </a:pPr>
                      <a:r>
                        <a:rPr kumimoji="0" lang="ru-RU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92</a:t>
                      </a:r>
                    </a:p>
                  </a:txBody>
                  <a:tcPr marL="59105" marR="59105" marT="0" marB="0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4005580" algn="l"/>
                        </a:tabLst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effectLst/>
                        </a:rPr>
                        <a:t> нет</a:t>
                      </a:r>
                      <a:endParaRPr lang="ru-RU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  <a:tabLst>
                          <a:tab pos="4005580" algn="l"/>
                        </a:tabLst>
                      </a:pPr>
                      <a:endParaRPr lang="ru-RU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9105" marR="59105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4005580" algn="l"/>
                        </a:tabLst>
                      </a:pPr>
                      <a:endParaRPr lang="ru-RU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9105" marR="59105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0905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4005580" algn="l"/>
                        </a:tabLst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22.10.24</a:t>
                      </a:r>
                    </a:p>
                  </a:txBody>
                  <a:tcPr marL="59105" marR="59105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4005580" algn="l"/>
                        </a:tabLst>
                        <a:defRPr/>
                      </a:pPr>
                      <a:r>
                        <a:rPr lang="ru-RU" sz="1000">
                          <a:solidFill>
                            <a:schemeClr val="tx1"/>
                          </a:solidFill>
                          <a:effectLst/>
                        </a:rPr>
                        <a:t>Галкина Л.В</a:t>
                      </a:r>
                      <a:endParaRPr lang="ru-RU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9105" marR="59105" marT="0" marB="0"/>
                </a:tc>
                <a:tc>
                  <a:txBody>
                    <a:bodyPr/>
                    <a:lstStyle/>
                    <a:p>
                      <a:pPr rtl="0"/>
                      <a:r>
                        <a:rPr lang="ru-RU" sz="900">
                          <a:effectLst/>
                          <a:latin typeface="Microsoft YaHei, sans-serif"/>
                        </a:rPr>
                        <a:t>Увеличение доли детей,  прошедших своевременно медицинскую комиссию  для ПМПК </a:t>
                      </a:r>
                      <a:endParaRPr lang="ru-RU" sz="900" dirty="0">
                        <a:effectLst/>
                      </a:endParaRPr>
                    </a:p>
                  </a:txBody>
                  <a:tcPr marL="59105" marR="59105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4005580" algn="l"/>
                        </a:tabLst>
                        <a:defRPr/>
                      </a:pPr>
                      <a:r>
                        <a:rPr kumimoji="0" lang="ru-RU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90-95%</a:t>
                      </a:r>
                    </a:p>
                  </a:txBody>
                  <a:tcPr marL="59105" marR="59105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4005580" algn="l"/>
                        </a:tabLst>
                        <a:defRPr/>
                      </a:pPr>
                      <a:r>
                        <a:rPr kumimoji="0" lang="ru-RU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94</a:t>
                      </a:r>
                    </a:p>
                  </a:txBody>
                  <a:tcPr marL="59105" marR="59105" marT="0" marB="0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4005580" algn="l"/>
                        </a:tabLst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effectLst/>
                        </a:rPr>
                        <a:t> нет</a:t>
                      </a:r>
                      <a:endParaRPr lang="ru-RU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  <a:tabLst>
                          <a:tab pos="4005580" algn="l"/>
                        </a:tabLst>
                      </a:pPr>
                      <a:endParaRPr lang="ru-RU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9105" marR="59105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4005580" algn="l"/>
                        </a:tabLst>
                      </a:pPr>
                      <a:endParaRPr lang="ru-RU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9105" marR="59105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0905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4005580" algn="l"/>
                        </a:tabLst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29.10.24</a:t>
                      </a:r>
                    </a:p>
                  </a:txBody>
                  <a:tcPr marL="59105" marR="59105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4005580" algn="l"/>
                        </a:tabLst>
                        <a:defRPr/>
                      </a:pPr>
                      <a:r>
                        <a:rPr lang="ru-RU" sz="1000">
                          <a:solidFill>
                            <a:schemeClr val="tx1"/>
                          </a:solidFill>
                          <a:effectLst/>
                        </a:rPr>
                        <a:t>Галкина Л.В</a:t>
                      </a:r>
                      <a:endParaRPr lang="ru-RU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9105" marR="59105" marT="0" marB="0"/>
                </a:tc>
                <a:tc>
                  <a:txBody>
                    <a:bodyPr/>
                    <a:lstStyle/>
                    <a:p>
                      <a:pPr rtl="0"/>
                      <a:r>
                        <a:rPr lang="ru-RU" sz="900">
                          <a:effectLst/>
                          <a:latin typeface="Microsoft YaHei, sans-serif"/>
                        </a:rPr>
                        <a:t>Увеличение доли детей,  прошедших своевременно медицинскую комиссию  для ПМПК </a:t>
                      </a:r>
                      <a:endParaRPr lang="ru-RU" sz="900" dirty="0">
                        <a:effectLst/>
                      </a:endParaRPr>
                    </a:p>
                  </a:txBody>
                  <a:tcPr marL="59105" marR="59105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4005580" algn="l"/>
                        </a:tabLst>
                        <a:defRPr/>
                      </a:pPr>
                      <a:r>
                        <a:rPr kumimoji="0" lang="ru-RU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90-95%</a:t>
                      </a:r>
                    </a:p>
                  </a:txBody>
                  <a:tcPr marL="59105" marR="59105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4005580" algn="l"/>
                        </a:tabLst>
                        <a:defRPr/>
                      </a:pPr>
                      <a:r>
                        <a:rPr kumimoji="0" lang="ru-RU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95</a:t>
                      </a:r>
                    </a:p>
                  </a:txBody>
                  <a:tcPr marL="59105" marR="59105" marT="0" marB="0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4005580" algn="l"/>
                        </a:tabLst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effectLst/>
                        </a:rPr>
                        <a:t> нет</a:t>
                      </a:r>
                      <a:endParaRPr lang="ru-RU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  <a:tabLst>
                          <a:tab pos="4005580" algn="l"/>
                        </a:tabLst>
                      </a:pPr>
                      <a:endParaRPr lang="ru-RU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9105" marR="59105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4005580" algn="l"/>
                        </a:tabLst>
                      </a:pPr>
                      <a:endParaRPr lang="ru-RU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9105" marR="59105" marT="0" marB="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0905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4005580" algn="l"/>
                        </a:tabLst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05.11.24</a:t>
                      </a:r>
                    </a:p>
                  </a:txBody>
                  <a:tcPr marL="59105" marR="59105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4005580" algn="l"/>
                        </a:tabLst>
                        <a:defRPr/>
                      </a:pPr>
                      <a:r>
                        <a:rPr lang="ru-RU" sz="1000">
                          <a:solidFill>
                            <a:schemeClr val="tx1"/>
                          </a:solidFill>
                          <a:effectLst/>
                        </a:rPr>
                        <a:t>Галкина Л.В</a:t>
                      </a:r>
                      <a:endParaRPr lang="ru-RU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9105" marR="59105" marT="0" marB="0"/>
                </a:tc>
                <a:tc>
                  <a:txBody>
                    <a:bodyPr/>
                    <a:lstStyle/>
                    <a:p>
                      <a:pPr rtl="0"/>
                      <a:r>
                        <a:rPr lang="ru-RU" sz="900">
                          <a:effectLst/>
                          <a:latin typeface="Microsoft YaHei, sans-serif"/>
                        </a:rPr>
                        <a:t>Увеличение доли детей,  прошедших своевременно медицинскую комиссию  для ПМПК </a:t>
                      </a:r>
                      <a:endParaRPr lang="ru-RU" sz="900" dirty="0">
                        <a:effectLst/>
                      </a:endParaRPr>
                    </a:p>
                  </a:txBody>
                  <a:tcPr marL="59105" marR="59105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4005580" algn="l"/>
                        </a:tabLst>
                        <a:defRPr/>
                      </a:pPr>
                      <a:r>
                        <a:rPr kumimoji="0" lang="ru-RU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90-95%</a:t>
                      </a:r>
                    </a:p>
                  </a:txBody>
                  <a:tcPr marL="59105" marR="59105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4005580" algn="l"/>
                        </a:tabLst>
                        <a:defRPr/>
                      </a:pPr>
                      <a:r>
                        <a:rPr kumimoji="0" lang="ru-RU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95</a:t>
                      </a:r>
                    </a:p>
                  </a:txBody>
                  <a:tcPr marL="59105" marR="59105" marT="0" marB="0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4005580" algn="l"/>
                        </a:tabLst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effectLst/>
                        </a:rPr>
                        <a:t> нет</a:t>
                      </a:r>
                      <a:endParaRPr lang="ru-RU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  <a:tabLst>
                          <a:tab pos="4005580" algn="l"/>
                        </a:tabLst>
                      </a:pPr>
                      <a:endParaRPr lang="ru-RU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9105" marR="59105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4005580" algn="l"/>
                        </a:tabLst>
                      </a:pPr>
                      <a:endParaRPr lang="ru-RU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9105" marR="59105" marT="0" marB="0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0905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4005580" algn="l"/>
                        </a:tabLst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12.11.24</a:t>
                      </a:r>
                    </a:p>
                  </a:txBody>
                  <a:tcPr marL="59105" marR="59105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4005580" algn="l"/>
                        </a:tabLst>
                        <a:defRPr/>
                      </a:pPr>
                      <a:r>
                        <a:rPr lang="ru-RU" sz="1000">
                          <a:solidFill>
                            <a:schemeClr val="tx1"/>
                          </a:solidFill>
                          <a:effectLst/>
                        </a:rPr>
                        <a:t>Галкина Л.В</a:t>
                      </a:r>
                      <a:endParaRPr lang="ru-RU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9105" marR="59105" marT="0" marB="0"/>
                </a:tc>
                <a:tc>
                  <a:txBody>
                    <a:bodyPr/>
                    <a:lstStyle/>
                    <a:p>
                      <a:pPr rtl="0"/>
                      <a:r>
                        <a:rPr lang="ru-RU" sz="900">
                          <a:effectLst/>
                          <a:latin typeface="Microsoft YaHei, sans-serif"/>
                        </a:rPr>
                        <a:t>Увеличение количества слотов для записи в процедурный кабинет в день</a:t>
                      </a:r>
                      <a:endParaRPr lang="ru-RU" sz="900" dirty="0">
                        <a:effectLst/>
                      </a:endParaRPr>
                    </a:p>
                  </a:txBody>
                  <a:tcPr marL="59105" marR="59105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4005580" algn="l"/>
                        </a:tabLst>
                        <a:defRPr/>
                      </a:pPr>
                      <a:r>
                        <a:rPr kumimoji="0" lang="ru-RU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90-95%</a:t>
                      </a:r>
                    </a:p>
                  </a:txBody>
                  <a:tcPr marL="59105" marR="59105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4005580" algn="l"/>
                        </a:tabLst>
                        <a:defRPr/>
                      </a:pPr>
                      <a:r>
                        <a:rPr kumimoji="0" lang="ru-RU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95</a:t>
                      </a:r>
                    </a:p>
                  </a:txBody>
                  <a:tcPr marL="59105" marR="59105" marT="0" marB="0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4005580" algn="l"/>
                        </a:tabLst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effectLst/>
                        </a:rPr>
                        <a:t> нет</a:t>
                      </a:r>
                      <a:endParaRPr lang="ru-RU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  <a:tabLst>
                          <a:tab pos="4005580" algn="l"/>
                        </a:tabLst>
                      </a:pPr>
                      <a:endParaRPr lang="ru-RU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9105" marR="59105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4005580" algn="l"/>
                        </a:tabLst>
                      </a:pPr>
                      <a:endParaRPr lang="ru-RU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9105" marR="59105" marT="0" marB="0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cxnSp>
        <p:nvCxnSpPr>
          <p:cNvPr id="8" name="Прямое соединение 7"/>
          <p:cNvCxnSpPr/>
          <p:nvPr/>
        </p:nvCxnSpPr>
        <p:spPr>
          <a:xfrm>
            <a:off x="123825" y="5397500"/>
            <a:ext cx="8655685" cy="0"/>
          </a:xfrm>
          <a:prstGeom prst="line">
            <a:avLst/>
          </a:prstGeom>
          <a:ln w="28575" cmpd="sng">
            <a:solidFill>
              <a:srgbClr val="FF0000"/>
            </a:solidFill>
            <a:prstDash val="solid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4" name="Прямое соединение 3"/>
          <p:cNvCxnSpPr/>
          <p:nvPr/>
        </p:nvCxnSpPr>
        <p:spPr>
          <a:xfrm>
            <a:off x="123825" y="4467860"/>
            <a:ext cx="8655685" cy="0"/>
          </a:xfrm>
          <a:prstGeom prst="line">
            <a:avLst/>
          </a:prstGeom>
          <a:ln w="28575" cmpd="sng">
            <a:solidFill>
              <a:srgbClr val="FF0000"/>
            </a:solidFill>
            <a:prstDash val="solid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02320" y="108151"/>
            <a:ext cx="8209020" cy="668866"/>
          </a:xfrm>
        </p:spPr>
        <p:txBody>
          <a:bodyPr>
            <a:noAutofit/>
          </a:bodyPr>
          <a:lstStyle/>
          <a:p>
            <a:pPr algn="ctr"/>
            <a:r>
              <a:rPr lang="ru-RU" sz="3200" cap="all" dirty="0"/>
              <a:t>Достигнутые результаты (было и стало) 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244476" y="1385888"/>
            <a:ext cx="4096706" cy="5006034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96864" y="1385888"/>
            <a:ext cx="3777986" cy="30777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ru-RU" sz="1400" b="1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Описание проблемы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4608992" y="1385889"/>
            <a:ext cx="4096706" cy="5052074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ru-RU" sz="1800" b="0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ru-RU" sz="1800" b="0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ru-RU" sz="1800" b="0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661380" y="1431927"/>
            <a:ext cx="3949960" cy="30777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ru-RU" sz="1400" b="1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Решение проблемы</a:t>
            </a:r>
          </a:p>
        </p:txBody>
      </p:sp>
      <p:sp>
        <p:nvSpPr>
          <p:cNvPr id="10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457950" y="6356353"/>
            <a:ext cx="2057400" cy="365125"/>
          </a:xfr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B19B0651-EE4F-4900-A07F-96A6BFA9D0F0}" type="slidenum">
              <a:rPr kumimoji="0" lang="ru-RU" sz="1400" b="1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17</a:t>
            </a:fld>
            <a:endParaRPr kumimoji="0" lang="ru-RU" sz="1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6" name="CustomShape 2"/>
          <p:cNvSpPr/>
          <p:nvPr/>
        </p:nvSpPr>
        <p:spPr>
          <a:xfrm>
            <a:off x="307546" y="1729651"/>
            <a:ext cx="3767304" cy="472407"/>
          </a:xfrm>
          <a:prstGeom prst="rect">
            <a:avLst/>
          </a:prstGeom>
          <a:solidFill>
            <a:srgbClr val="DDEAF6"/>
          </a:solidFill>
          <a:ln>
            <a:noFill/>
          </a:ln>
          <a:effectLst/>
        </p:spPr>
        <p:txBody>
          <a:bodyPr lIns="90000" tIns="45000" rIns="90000" bIns="4500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ru-RU" sz="1400" b="1" i="0" u="none" strike="noStrike" kern="0" cap="none" spc="-1" normalizeH="0" baseline="0" noProof="0" dirty="0">
                <a:ln>
                  <a:noFill/>
                </a:ln>
                <a:solidFill>
                  <a:srgbClr val="1F4E79"/>
                </a:solidFill>
                <a:effectLst/>
                <a:uLnTx/>
                <a:uFillTx/>
                <a:latin typeface="Calibri" panose="020F0502020204030204"/>
                <a:ea typeface="Calibri" panose="020F0502020204030204"/>
                <a:cs typeface="+mn-cs"/>
              </a:rPr>
              <a:t>Очередь возле регистратуры</a:t>
            </a:r>
            <a:endParaRPr kumimoji="0" lang="ru-RU" sz="1000" b="0" i="0" u="none" strike="noStrike" kern="0" cap="none" spc="-1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17" name="CustomShape 2"/>
          <p:cNvSpPr/>
          <p:nvPr/>
        </p:nvSpPr>
        <p:spPr>
          <a:xfrm>
            <a:off x="4661380" y="1775690"/>
            <a:ext cx="3949960" cy="700324"/>
          </a:xfrm>
          <a:prstGeom prst="rect">
            <a:avLst/>
          </a:prstGeom>
          <a:solidFill>
            <a:srgbClr val="DDEAF6"/>
          </a:solidFill>
          <a:ln>
            <a:noFill/>
          </a:ln>
          <a:effectLst/>
        </p:spPr>
        <p:txBody>
          <a:bodyPr lIns="90000" tIns="45000" rIns="90000" bIns="45000">
            <a:noAutofit/>
          </a:bodyPr>
          <a:lstStyle/>
          <a:p>
            <a:pPr>
              <a:defRPr/>
            </a:pPr>
            <a:r>
              <a:rPr kumimoji="0" lang="ru-RU" sz="1400" b="1" i="0" u="none" strike="noStrike" kern="0" cap="none" spc="-1" normalizeH="0" baseline="0" noProof="0" dirty="0">
                <a:ln>
                  <a:noFill/>
                </a:ln>
                <a:solidFill>
                  <a:srgbClr val="1F4E79"/>
                </a:solidFill>
                <a:effectLst/>
                <a:uLnTx/>
                <a:uFillTx/>
                <a:latin typeface="Calibri" panose="020F0502020204030204"/>
                <a:ea typeface="Calibri" panose="020F0502020204030204"/>
                <a:cs typeface="+mn-cs"/>
              </a:rPr>
              <a:t>Выделили администратора холла.</a:t>
            </a:r>
          </a:p>
          <a:p>
            <a:pPr>
              <a:defRPr/>
            </a:pPr>
            <a:r>
              <a:rPr lang="ru-RU" altLang="ru-RU" sz="1200" b="1" dirty="0">
                <a:solidFill>
                  <a:schemeClr val="accent5">
                    <a:lumMod val="50000"/>
                  </a:schemeClr>
                </a:solidFill>
                <a:latin typeface="Calibri" panose="020F0502020204030204" pitchFamily="34" charset="0"/>
                <a:ea typeface="Microsoft YaHei" panose="020B0503020204020204" pitchFamily="34" charset="-122"/>
              </a:rPr>
              <a:t>Разработаны памятки для пациентов с маршрутизацией  в зависимости от цели обращения.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ru-RU" sz="1000" b="0" i="0" u="none" strike="noStrike" kern="0" cap="none" spc="-1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pic>
        <p:nvPicPr>
          <p:cNvPr id="8" name="Изображение 7" descr="PHOTO-2024-09-05-10-58-32 (1)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8840" y="2302510"/>
            <a:ext cx="3073400" cy="4098290"/>
          </a:xfrm>
          <a:prstGeom prst="rect">
            <a:avLst/>
          </a:prstGeom>
        </p:spPr>
      </p:pic>
      <p:pic>
        <p:nvPicPr>
          <p:cNvPr id="13" name="Изображение 12" descr="d81a7654-a924-4238-b4db-8d3d3afa9569"/>
          <p:cNvPicPr>
            <a:picLocks noChangeAspect="1"/>
          </p:cNvPicPr>
          <p:nvPr/>
        </p:nvPicPr>
        <p:blipFill>
          <a:blip r:embed="rId3"/>
          <a:srcRect t="38179"/>
          <a:stretch>
            <a:fillRect/>
          </a:stretch>
        </p:blipFill>
        <p:spPr>
          <a:xfrm>
            <a:off x="5173345" y="2458085"/>
            <a:ext cx="2536190" cy="2091055"/>
          </a:xfrm>
          <a:prstGeom prst="rect">
            <a:avLst/>
          </a:prstGeom>
        </p:spPr>
      </p:pic>
      <p:pic>
        <p:nvPicPr>
          <p:cNvPr id="7" name="Изображение 6" descr="IMG_1960"/>
          <p:cNvPicPr>
            <a:picLocks noChangeAspect="1"/>
          </p:cNvPicPr>
          <p:nvPr/>
        </p:nvPicPr>
        <p:blipFill>
          <a:blip r:embed="rId4"/>
          <a:srcRect t="18667"/>
          <a:stretch>
            <a:fillRect/>
          </a:stretch>
        </p:blipFill>
        <p:spPr>
          <a:xfrm rot="10800000">
            <a:off x="4917440" y="4497070"/>
            <a:ext cx="3048000" cy="185928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58568" y="860379"/>
            <a:ext cx="4096706" cy="5455169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i="1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94459" y="181098"/>
            <a:ext cx="8209020" cy="668866"/>
          </a:xfrm>
        </p:spPr>
        <p:txBody>
          <a:bodyPr>
            <a:noAutofit/>
          </a:bodyPr>
          <a:lstStyle/>
          <a:p>
            <a:pPr algn="ctr"/>
            <a:r>
              <a:rPr lang="ru-RU" sz="3200" cap="all" dirty="0"/>
              <a:t>Достигнутые результаты (было и стало)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4539049" y="890768"/>
            <a:ext cx="4219037" cy="542478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i="1" dirty="0"/>
          </a:p>
        </p:txBody>
      </p:sp>
      <p:sp>
        <p:nvSpPr>
          <p:cNvPr id="6" name="TextBox 5"/>
          <p:cNvSpPr txBox="1"/>
          <p:nvPr/>
        </p:nvSpPr>
        <p:spPr>
          <a:xfrm>
            <a:off x="4699002" y="943635"/>
            <a:ext cx="3949960" cy="30777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>
                <a:solidFill>
                  <a:schemeClr val="accent1">
                    <a:lumMod val="50000"/>
                  </a:schemeClr>
                </a:solidFill>
              </a:rPr>
              <a:t>Решение проблемы</a:t>
            </a:r>
          </a:p>
        </p:txBody>
      </p:sp>
      <p:sp>
        <p:nvSpPr>
          <p:cNvPr id="10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457950" y="6356353"/>
            <a:ext cx="2057400" cy="365125"/>
          </a:xfrm>
        </p:spPr>
        <p:txBody>
          <a:bodyPr/>
          <a:lstStyle/>
          <a:p>
            <a:fld id="{B19B0651-EE4F-4900-A07F-96A6BFA9D0F0}" type="slidenum">
              <a:rPr lang="ru-RU" sz="1400" b="1" smtClean="0">
                <a:solidFill>
                  <a:schemeClr val="tx1"/>
                </a:solidFill>
              </a:rPr>
              <a:t>18</a:t>
            </a:fld>
            <a:endParaRPr lang="ru-RU" sz="1400" b="1" dirty="0">
              <a:solidFill>
                <a:schemeClr val="tx1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68127" y="890768"/>
            <a:ext cx="3777986" cy="30777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ru-RU" sz="1400" b="1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Описание проблемы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292232" y="1208960"/>
            <a:ext cx="3777986" cy="52322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ru-RU" sz="1400" b="1" dirty="0">
                <a:solidFill>
                  <a:srgbClr val="5B9BD5">
                    <a:lumMod val="50000"/>
                  </a:srgbClr>
                </a:solidFill>
                <a:latin typeface="Calibri" panose="020F0502020204030204"/>
              </a:rPr>
              <a:t>Отвлечение врача педиатра от приема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ru-RU" sz="1400" b="1" i="0" u="none" strike="noStrike" kern="1200" cap="none" spc="0" normalizeH="0" baseline="0" noProof="0" dirty="0">
              <a:ln>
                <a:noFill/>
              </a:ln>
              <a:solidFill>
                <a:srgbClr val="5B9BD5">
                  <a:lumMod val="50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699000" y="1251585"/>
            <a:ext cx="3778250" cy="99123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noAutofit/>
          </a:bodyPr>
          <a:lstStyle/>
          <a:p>
            <a:pPr marL="0" marR="0" lvl="0" indent="0" algn="just" defTabSz="449580" rtl="0" eaLnBrk="1" fontAlgn="base" latinLnBrk="0" hangingPunct="1">
              <a:lnSpc>
                <a:spcPct val="104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>
                <a:tab pos="228600" algn="l"/>
                <a:tab pos="676275" algn="l"/>
                <a:tab pos="1123950" algn="l"/>
                <a:tab pos="1574800" algn="l"/>
                <a:tab pos="2022475" algn="l"/>
                <a:tab pos="2473325" algn="l"/>
                <a:tab pos="2921000" algn="l"/>
                <a:tab pos="3371850" algn="l"/>
                <a:tab pos="3819525" algn="l"/>
                <a:tab pos="4270375" algn="l"/>
                <a:tab pos="4718050" algn="l"/>
                <a:tab pos="5168900" algn="l"/>
                <a:tab pos="5616575" algn="l"/>
                <a:tab pos="6067425" algn="l"/>
                <a:tab pos="6515100" algn="l"/>
                <a:tab pos="6965950" algn="l"/>
                <a:tab pos="7413625" algn="l"/>
                <a:tab pos="7864475" algn="l"/>
                <a:tab pos="8312150" algn="l"/>
                <a:tab pos="8763000" algn="l"/>
                <a:tab pos="9210675" algn="l"/>
              </a:tabLst>
              <a:defRPr/>
            </a:pPr>
            <a:r>
              <a:rPr lang="ru-RU" altLang="ru-RU" sz="1400" noProof="0" dirty="0">
                <a:ln>
                  <a:noFill/>
                </a:ln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Выделен и оборудован кабинет </a:t>
            </a:r>
            <a:r>
              <a:rPr lang="ru-RU" sz="14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  <a:sym typeface="+mn-ea"/>
              </a:rPr>
              <a:t>педиатра </a:t>
            </a:r>
            <a:r>
              <a:rPr lang="ru-RU" altLang="ru-RU" sz="1400" dirty="0" err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ООМПНв</a:t>
            </a:r>
            <a:r>
              <a:rPr lang="ru-RU" altLang="ru-RU" sz="14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 ОУ</a:t>
            </a:r>
            <a:r>
              <a:rPr lang="ru-RU" altLang="ru-RU" sz="1400" noProof="0" dirty="0">
                <a:ln>
                  <a:noFill/>
                </a:ln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, проведен косметический ремонт</a:t>
            </a:r>
            <a:r>
              <a:rPr lang="ru-RU" altLang="ru-RU" sz="14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 </a:t>
            </a:r>
            <a:endParaRPr kumimoji="0" lang="ru-RU" altLang="ru-RU" sz="140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marR="0" lvl="0" indent="0" algn="just" defTabSz="449580" rtl="0" eaLnBrk="1" fontAlgn="base" latinLnBrk="0" hangingPunct="1">
              <a:lnSpc>
                <a:spcPct val="104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panose="020B0604020202020204" pitchFamily="34" charset="0"/>
              <a:buNone/>
              <a:tabLst>
                <a:tab pos="228600" algn="l"/>
                <a:tab pos="676275" algn="l"/>
                <a:tab pos="1123950" algn="l"/>
                <a:tab pos="1574800" algn="l"/>
                <a:tab pos="2022475" algn="l"/>
                <a:tab pos="2473325" algn="l"/>
                <a:tab pos="2921000" algn="l"/>
                <a:tab pos="3371850" algn="l"/>
                <a:tab pos="3819525" algn="l"/>
                <a:tab pos="4270375" algn="l"/>
                <a:tab pos="4718050" algn="l"/>
                <a:tab pos="5168900" algn="l"/>
                <a:tab pos="5616575" algn="l"/>
                <a:tab pos="6067425" algn="l"/>
                <a:tab pos="6515100" algn="l"/>
                <a:tab pos="6965950" algn="l"/>
                <a:tab pos="7413625" algn="l"/>
                <a:tab pos="7864475" algn="l"/>
                <a:tab pos="8312150" algn="l"/>
                <a:tab pos="8763000" algn="l"/>
                <a:tab pos="9210675" algn="l"/>
              </a:tabLst>
              <a:defRPr/>
            </a:pPr>
            <a:r>
              <a:rPr lang="ru-RU" altLang="ru-RU" sz="1400" noProof="0" dirty="0">
                <a:ln>
                  <a:noFill/>
                </a:ln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Разработн СОК для медицинской сестры по созданию маршрутного листа</a:t>
            </a:r>
            <a:endParaRPr kumimoji="0" lang="ru-RU" altLang="ru-RU" sz="140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defRPr/>
            </a:pPr>
            <a:r>
              <a:rPr lang="ru-RU" altLang="ru-RU" sz="1400" b="1" dirty="0">
                <a:solidFill>
                  <a:schemeClr val="accent5">
                    <a:lumMod val="50000"/>
                  </a:schemeClr>
                </a:solidFill>
                <a:latin typeface="Calibri" panose="020F0502020204030204" pitchFamily="34" charset="0"/>
                <a:ea typeface="Microsoft YaHei" panose="020B0503020204020204" pitchFamily="34" charset="-122"/>
              </a:rPr>
              <a:t> </a:t>
            </a:r>
          </a:p>
          <a:p>
            <a:pPr lvl="0">
              <a:defRPr/>
            </a:pPr>
            <a:endParaRPr lang="ru-RU" sz="1400" b="1" dirty="0">
              <a:solidFill>
                <a:srgbClr val="5B9BD5">
                  <a:lumMod val="50000"/>
                </a:srgbClr>
              </a:solidFill>
            </a:endParaRPr>
          </a:p>
        </p:txBody>
      </p:sp>
      <p:pic>
        <p:nvPicPr>
          <p:cNvPr id="4" name="Изображение 3" descr="PHOTO-2024-09-06-15-01-12 (1)"/>
          <p:cNvPicPr>
            <a:picLocks noChangeAspect="1"/>
          </p:cNvPicPr>
          <p:nvPr/>
        </p:nvPicPr>
        <p:blipFill>
          <a:blip r:embed="rId2"/>
          <a:srcRect t="36194"/>
          <a:stretch>
            <a:fillRect/>
          </a:stretch>
        </p:blipFill>
        <p:spPr>
          <a:xfrm>
            <a:off x="292100" y="1844675"/>
            <a:ext cx="3954145" cy="3364230"/>
          </a:xfrm>
          <a:prstGeom prst="rect">
            <a:avLst/>
          </a:prstGeom>
        </p:spPr>
      </p:pic>
      <p:pic>
        <p:nvPicPr>
          <p:cNvPr id="7" name="Изображение 6" descr="IMG_196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22570" y="4329430"/>
            <a:ext cx="2702560" cy="2026920"/>
          </a:xfrm>
          <a:prstGeom prst="rect">
            <a:avLst/>
          </a:prstGeom>
        </p:spPr>
      </p:pic>
      <p:pic>
        <p:nvPicPr>
          <p:cNvPr id="8" name="Изображение 7" descr="PHOTO-2024-11-01-14-32-2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38040" y="2242820"/>
            <a:ext cx="1621155" cy="2162175"/>
          </a:xfrm>
          <a:prstGeom prst="rect">
            <a:avLst/>
          </a:prstGeom>
        </p:spPr>
      </p:pic>
      <p:pic>
        <p:nvPicPr>
          <p:cNvPr id="13" name="Изображение 12" descr="PHOTO-2024-11-01-12-45-30 (1)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964680" y="2242820"/>
            <a:ext cx="1596390" cy="212979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94459" y="181098"/>
            <a:ext cx="8209020" cy="668866"/>
          </a:xfrm>
        </p:spPr>
        <p:txBody>
          <a:bodyPr>
            <a:noAutofit/>
          </a:bodyPr>
          <a:lstStyle/>
          <a:p>
            <a:pPr algn="ctr"/>
            <a:r>
              <a:rPr lang="ru-RU" sz="3200" cap="all" dirty="0"/>
              <a:t>Достигнутые результаты (было и стало) 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50579" y="955590"/>
            <a:ext cx="4096706" cy="5482372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ru-RU" sz="1800" b="0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481384" y="997770"/>
            <a:ext cx="4276702" cy="5440192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ru-RU" sz="1800" b="0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482970" y="1016890"/>
            <a:ext cx="3949960" cy="30777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ru-RU" sz="1400" b="1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Решение проблемы</a:t>
            </a:r>
          </a:p>
        </p:txBody>
      </p:sp>
      <p:sp>
        <p:nvSpPr>
          <p:cNvPr id="10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457950" y="6356353"/>
            <a:ext cx="2057400" cy="365125"/>
          </a:xfr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B19B0651-EE4F-4900-A07F-96A6BFA9D0F0}" type="slidenum">
              <a:rPr kumimoji="0" lang="ru-RU" sz="1400" b="1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19</a:t>
            </a:fld>
            <a:endParaRPr kumimoji="0" lang="ru-RU" sz="1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84681" y="997770"/>
            <a:ext cx="3777986" cy="30777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ru-RU" sz="1400" b="1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Описание проблемы</a:t>
            </a:r>
          </a:p>
        </p:txBody>
      </p:sp>
      <p:sp>
        <p:nvSpPr>
          <p:cNvPr id="8" name="CustomShape 2"/>
          <p:cNvSpPr/>
          <p:nvPr/>
        </p:nvSpPr>
        <p:spPr>
          <a:xfrm>
            <a:off x="150579" y="1327050"/>
            <a:ext cx="3777986" cy="472407"/>
          </a:xfrm>
          <a:prstGeom prst="rect">
            <a:avLst/>
          </a:prstGeom>
          <a:solidFill>
            <a:srgbClr val="DDEAF6"/>
          </a:solidFill>
          <a:ln>
            <a:noFill/>
          </a:ln>
          <a:effectLst/>
        </p:spPr>
        <p:txBody>
          <a:bodyPr lIns="90000" tIns="45000" rIns="90000" bIns="4500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ru-RU" altLang="ru-RU" sz="1400" dirty="0">
                <a:ln>
                  <a:noFill/>
                </a:ln>
                <a:effectLst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Риск  развития конфликтных ситуаций у кабинета врача-педиатра</a:t>
            </a:r>
            <a:endParaRPr kumimoji="0" lang="ru-RU" sz="1400" b="0" i="0" u="none" strike="noStrike" kern="0" cap="none" spc="-1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/>
            </a:endParaRPr>
          </a:p>
        </p:txBody>
      </p:sp>
      <p:sp>
        <p:nvSpPr>
          <p:cNvPr id="12" name="CustomShape 3"/>
          <p:cNvSpPr/>
          <p:nvPr/>
        </p:nvSpPr>
        <p:spPr>
          <a:xfrm>
            <a:off x="4482970" y="1366188"/>
            <a:ext cx="3949960" cy="904554"/>
          </a:xfrm>
          <a:prstGeom prst="rect">
            <a:avLst/>
          </a:prstGeom>
          <a:solidFill>
            <a:srgbClr val="DDEAF6"/>
          </a:solidFill>
          <a:ln>
            <a:noFill/>
          </a:ln>
          <a:effectLst/>
        </p:spPr>
        <p:txBody>
          <a:bodyPr lIns="90000" tIns="45000" rIns="90000" bIns="45000">
            <a:noAutofit/>
          </a:bodyPr>
          <a:lstStyle/>
          <a:p>
            <a:pPr lvl="0">
              <a:defRPr/>
            </a:pPr>
            <a:r>
              <a:rPr lang="ru-RU" altLang="ru-RU" sz="1400" noProof="0" dirty="0">
                <a:ln>
                  <a:noFill/>
                </a:ln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Выделен и оборудован кабинет </a:t>
            </a:r>
            <a:r>
              <a:rPr lang="ru-RU" sz="14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  <a:sym typeface="+mn-ea"/>
              </a:rPr>
              <a:t>педиатра </a:t>
            </a:r>
            <a:r>
              <a:rPr lang="ru-RU" altLang="ru-RU" sz="1400" dirty="0" err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ООМПНв</a:t>
            </a:r>
            <a:r>
              <a:rPr lang="ru-RU" altLang="ru-RU" sz="14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 ОУ</a:t>
            </a:r>
            <a:r>
              <a:rPr lang="ru-RU" altLang="ru-RU" sz="1400" noProof="0" dirty="0">
                <a:ln>
                  <a:noFill/>
                </a:ln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, проведен косметический ремонт</a:t>
            </a:r>
            <a:r>
              <a:rPr lang="ru-RU" altLang="ru-RU" sz="14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 </a:t>
            </a:r>
            <a:r>
              <a:rPr lang="ru-RU" sz="1400" b="1" kern="0" spc="-1" dirty="0">
                <a:solidFill>
                  <a:srgbClr val="1F4E79"/>
                </a:solidFill>
                <a:ea typeface="Calibri" panose="020F0502020204030204"/>
              </a:rPr>
              <a:t>Выделен врач педиатр ООМПН в ОУ для работы в кабинете педиатра</a:t>
            </a:r>
            <a:endParaRPr kumimoji="0" lang="ru-RU" sz="1400" b="0" i="0" u="none" strike="noStrike" kern="0" cap="none" spc="-1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/>
            </a:endParaRPr>
          </a:p>
        </p:txBody>
      </p:sp>
      <p:pic>
        <p:nvPicPr>
          <p:cNvPr id="14" name="Изображение 13" descr="PHOTO-2024-09-06-15-01-12"/>
          <p:cNvPicPr>
            <a:picLocks noChangeAspect="1"/>
          </p:cNvPicPr>
          <p:nvPr/>
        </p:nvPicPr>
        <p:blipFill>
          <a:blip r:embed="rId2"/>
          <a:srcRect l="34392" t="29886"/>
          <a:stretch>
            <a:fillRect/>
          </a:stretch>
        </p:blipFill>
        <p:spPr>
          <a:xfrm>
            <a:off x="184785" y="1952625"/>
            <a:ext cx="3744595" cy="4401820"/>
          </a:xfrm>
          <a:prstGeom prst="rect">
            <a:avLst/>
          </a:prstGeom>
        </p:spPr>
      </p:pic>
      <p:pic>
        <p:nvPicPr>
          <p:cNvPr id="13" name="Изображение 12" descr="PHOTO-2024-11-01-12-45-3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62525" y="2257425"/>
            <a:ext cx="3134995" cy="418084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1"/>
          <p:cNvSpPr/>
          <p:nvPr/>
        </p:nvSpPr>
        <p:spPr>
          <a:xfrm>
            <a:off x="323850" y="3789363"/>
            <a:ext cx="8191500" cy="2660650"/>
          </a:xfrm>
          <a:prstGeom prst="rect">
            <a:avLst/>
          </a:prstGeom>
          <a:solidFill>
            <a:srgbClr val="FFFFFF"/>
          </a:solidFill>
          <a:ln w="12600" cap="flat" cmpd="sng">
            <a:solidFill>
              <a:srgbClr val="A5A5A5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pPr>
              <a:buFont typeface="Times New Roman" panose="02020603050405020304" pitchFamily="18" charset="0"/>
            </a:pPr>
            <a:endParaRPr lang="ru-RU" altLang="ru-RU" dirty="0">
              <a:latin typeface="Calibri" panose="020F0502020204030204" pitchFamily="34" charset="0"/>
            </a:endParaRPr>
          </a:p>
        </p:txBody>
      </p:sp>
      <p:sp>
        <p:nvSpPr>
          <p:cNvPr id="10243" name="Rectangle 2"/>
          <p:cNvSpPr/>
          <p:nvPr/>
        </p:nvSpPr>
        <p:spPr>
          <a:xfrm>
            <a:off x="323850" y="1268413"/>
            <a:ext cx="5483225" cy="2327275"/>
          </a:xfrm>
          <a:prstGeom prst="rect">
            <a:avLst/>
          </a:prstGeom>
          <a:solidFill>
            <a:srgbClr val="FFFFFF"/>
          </a:solidFill>
          <a:ln w="12600" cap="flat" cmpd="sng">
            <a:solidFill>
              <a:srgbClr val="A5A5A5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pPr>
              <a:buFont typeface="Times New Roman" panose="02020603050405020304" pitchFamily="18" charset="0"/>
            </a:pPr>
            <a:endParaRPr lang="ru-RU" altLang="ru-RU" dirty="0">
              <a:latin typeface="Calibri" panose="020F0502020204030204" pitchFamily="34" charset="0"/>
            </a:endParaRPr>
          </a:p>
        </p:txBody>
      </p:sp>
      <p:sp>
        <p:nvSpPr>
          <p:cNvPr id="10244" name="Text Box 3"/>
          <p:cNvSpPr txBox="1"/>
          <p:nvPr/>
        </p:nvSpPr>
        <p:spPr>
          <a:xfrm>
            <a:off x="317500" y="1306513"/>
            <a:ext cx="1644650" cy="520700"/>
          </a:xfrm>
          <a:prstGeom prst="rect">
            <a:avLst/>
          </a:prstGeom>
          <a:solidFill>
            <a:srgbClr val="DEEBF7"/>
          </a:solidFill>
          <a:ln w="9525">
            <a:noFill/>
          </a:ln>
        </p:spPr>
        <p:txBody>
          <a:bodyPr lIns="90000" tIns="46800" rIns="90000" bIns="46800">
            <a:spAutoFit/>
          </a:bodyPr>
          <a:lstStyle/>
          <a:p>
            <a:pPr defTabSz="449580" eaLnBrk="1" hangingPunct="1">
              <a:tabLst>
                <a:tab pos="0" algn="l"/>
                <a:tab pos="447675" algn="l"/>
                <a:tab pos="897255" algn="l"/>
                <a:tab pos="1346200" algn="l"/>
                <a:tab pos="1795780" algn="l"/>
                <a:tab pos="2244725" algn="l"/>
                <a:tab pos="2694305" algn="l"/>
                <a:tab pos="3143250" algn="l"/>
                <a:tab pos="3592830" algn="l"/>
                <a:tab pos="4041775" algn="l"/>
                <a:tab pos="4491355" algn="l"/>
                <a:tab pos="4940300" algn="l"/>
                <a:tab pos="5389880" algn="l"/>
                <a:tab pos="5838825" algn="l"/>
                <a:tab pos="6288405" algn="l"/>
                <a:tab pos="6737350" algn="l"/>
                <a:tab pos="7186930" algn="l"/>
                <a:tab pos="7635875" algn="l"/>
                <a:tab pos="8085455" algn="l"/>
                <a:tab pos="8534400" algn="l"/>
                <a:tab pos="8983980" algn="l"/>
              </a:tabLst>
            </a:pPr>
            <a:r>
              <a:rPr lang="ru-RU" altLang="ru-RU" sz="1400" dirty="0">
                <a:solidFill>
                  <a:srgbClr val="1F4E79"/>
                </a:solidFill>
                <a:latin typeface="Calibri" panose="020F0502020204030204" pitchFamily="34" charset="0"/>
              </a:rPr>
              <a:t>Руководство проектом</a:t>
            </a:r>
          </a:p>
        </p:txBody>
      </p:sp>
      <p:sp>
        <p:nvSpPr>
          <p:cNvPr id="10245" name="Text Box 4"/>
          <p:cNvSpPr txBox="1"/>
          <p:nvPr/>
        </p:nvSpPr>
        <p:spPr>
          <a:xfrm>
            <a:off x="327025" y="3630613"/>
            <a:ext cx="1989138" cy="306387"/>
          </a:xfrm>
          <a:prstGeom prst="rect">
            <a:avLst/>
          </a:prstGeom>
          <a:solidFill>
            <a:srgbClr val="DEEBF7"/>
          </a:solidFill>
          <a:ln w="9525">
            <a:noFill/>
          </a:ln>
        </p:spPr>
        <p:txBody>
          <a:bodyPr wrap="none" lIns="90000" tIns="46800" rIns="90000" bIns="46800">
            <a:spAutoFit/>
          </a:bodyPr>
          <a:lstStyle/>
          <a:p>
            <a:pPr defTabSz="449580" eaLnBrk="1" hangingPunct="1">
              <a:tabLst>
                <a:tab pos="0" algn="l"/>
                <a:tab pos="447675" algn="l"/>
                <a:tab pos="897255" algn="l"/>
                <a:tab pos="1346200" algn="l"/>
                <a:tab pos="1795780" algn="l"/>
                <a:tab pos="2244725" algn="l"/>
                <a:tab pos="2694305" algn="l"/>
                <a:tab pos="3143250" algn="l"/>
                <a:tab pos="3592830" algn="l"/>
                <a:tab pos="4041775" algn="l"/>
                <a:tab pos="4491355" algn="l"/>
                <a:tab pos="4940300" algn="l"/>
                <a:tab pos="5389880" algn="l"/>
                <a:tab pos="5838825" algn="l"/>
                <a:tab pos="6288405" algn="l"/>
                <a:tab pos="6737350" algn="l"/>
                <a:tab pos="7186930" algn="l"/>
                <a:tab pos="7635875" algn="l"/>
                <a:tab pos="8085455" algn="l"/>
                <a:tab pos="8534400" algn="l"/>
                <a:tab pos="8983980" algn="l"/>
              </a:tabLst>
            </a:pPr>
            <a:r>
              <a:rPr lang="ru-RU" altLang="ru-RU" sz="1400" dirty="0">
                <a:solidFill>
                  <a:srgbClr val="1F4E79"/>
                </a:solidFill>
                <a:latin typeface="Calibri" panose="020F0502020204030204" pitchFamily="34" charset="0"/>
              </a:rPr>
              <a:t>Рабочая группа проекта</a:t>
            </a:r>
          </a:p>
        </p:txBody>
      </p:sp>
      <p:sp>
        <p:nvSpPr>
          <p:cNvPr id="10246" name="Text Box 5"/>
          <p:cNvSpPr txBox="1"/>
          <p:nvPr/>
        </p:nvSpPr>
        <p:spPr>
          <a:xfrm>
            <a:off x="873125" y="681038"/>
            <a:ext cx="7618413" cy="668337"/>
          </a:xfrm>
          <a:prstGeom prst="rect">
            <a:avLst/>
          </a:prstGeom>
          <a:noFill/>
          <a:ln w="9525">
            <a:noFill/>
          </a:ln>
        </p:spPr>
        <p:txBody>
          <a:bodyPr lIns="90000" tIns="46800" rIns="90000" bIns="46800" anchor="ctr" anchorCtr="0"/>
          <a:lstStyle/>
          <a:p>
            <a:pPr defTabSz="449580" eaLnBrk="1" hangingPunct="1">
              <a:lnSpc>
                <a:spcPct val="90000"/>
              </a:lnSpc>
              <a:tabLst>
                <a:tab pos="0" algn="l"/>
                <a:tab pos="447675" algn="l"/>
                <a:tab pos="897255" algn="l"/>
                <a:tab pos="1346200" algn="l"/>
                <a:tab pos="1795780" algn="l"/>
                <a:tab pos="2244725" algn="l"/>
                <a:tab pos="2694305" algn="l"/>
                <a:tab pos="3143250" algn="l"/>
                <a:tab pos="3592830" algn="l"/>
                <a:tab pos="4041775" algn="l"/>
                <a:tab pos="4491355" algn="l"/>
                <a:tab pos="4940300" algn="l"/>
                <a:tab pos="5389880" algn="l"/>
                <a:tab pos="5838825" algn="l"/>
                <a:tab pos="6288405" algn="l"/>
                <a:tab pos="6737350" algn="l"/>
                <a:tab pos="7186930" algn="l"/>
                <a:tab pos="7635875" algn="l"/>
                <a:tab pos="8085455" algn="l"/>
                <a:tab pos="8534400" algn="l"/>
                <a:tab pos="8983980" algn="l"/>
              </a:tabLst>
            </a:pPr>
            <a:r>
              <a:rPr lang="ru-RU" altLang="ru-RU" sz="4000" dirty="0">
                <a:solidFill>
                  <a:srgbClr val="000000"/>
                </a:solidFill>
                <a:latin typeface="Calibri Light" panose="020F0302020204030204" pitchFamily="34" charset="0"/>
              </a:rPr>
              <a:t>КОМАНДА ПРОЕКТА </a:t>
            </a:r>
          </a:p>
        </p:txBody>
      </p:sp>
      <p:sp>
        <p:nvSpPr>
          <p:cNvPr id="10247" name="Text Box 6"/>
          <p:cNvSpPr txBox="1"/>
          <p:nvPr/>
        </p:nvSpPr>
        <p:spPr>
          <a:xfrm>
            <a:off x="6457950" y="6356350"/>
            <a:ext cx="2057400" cy="365125"/>
          </a:xfrm>
          <a:prstGeom prst="rect">
            <a:avLst/>
          </a:prstGeom>
          <a:noFill/>
          <a:ln w="9525">
            <a:noFill/>
          </a:ln>
        </p:spPr>
        <p:txBody>
          <a:bodyPr lIns="90000" tIns="46800" rIns="90000" bIns="46800" anchor="ctr" anchorCtr="0"/>
          <a:lstStyle/>
          <a:p>
            <a:pPr algn="r" defTabSz="449580" eaLnBrk="1" hangingPunct="1">
              <a:tabLst>
                <a:tab pos="0" algn="l"/>
                <a:tab pos="447675" algn="l"/>
                <a:tab pos="897255" algn="l"/>
                <a:tab pos="1346200" algn="l"/>
                <a:tab pos="1795780" algn="l"/>
                <a:tab pos="2244725" algn="l"/>
                <a:tab pos="2694305" algn="l"/>
                <a:tab pos="3143250" algn="l"/>
                <a:tab pos="3592830" algn="l"/>
                <a:tab pos="4041775" algn="l"/>
                <a:tab pos="4491355" algn="l"/>
                <a:tab pos="4940300" algn="l"/>
                <a:tab pos="5389880" algn="l"/>
                <a:tab pos="5838825" algn="l"/>
                <a:tab pos="6288405" algn="l"/>
                <a:tab pos="6737350" algn="l"/>
                <a:tab pos="7186930" algn="l"/>
                <a:tab pos="7635875" algn="l"/>
                <a:tab pos="8085455" algn="l"/>
                <a:tab pos="8534400" algn="l"/>
                <a:tab pos="8983980" algn="l"/>
              </a:tabLst>
            </a:pPr>
            <a:fld id="{9A0DB2DC-4C9A-4742-B13C-FB6460FD3503}" type="slidenum">
              <a:rPr lang="ru-RU" altLang="ru-RU" sz="1400" b="1" dirty="0">
                <a:solidFill>
                  <a:srgbClr val="000000"/>
                </a:solidFill>
                <a:latin typeface="Calibri" panose="020F0502020204030204" pitchFamily="34" charset="0"/>
              </a:rPr>
              <a:t>2</a:t>
            </a:fld>
            <a:endParaRPr lang="ru-RU" altLang="ru-RU" sz="1400" b="1" dirty="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10248" name="Text Box 7"/>
          <p:cNvSpPr txBox="1"/>
          <p:nvPr/>
        </p:nvSpPr>
        <p:spPr>
          <a:xfrm>
            <a:off x="2101850" y="3074988"/>
            <a:ext cx="1462088" cy="369887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 defTabSz="449580" eaLnBrk="1" hangingPunct="1">
              <a:tabLst>
                <a:tab pos="0" algn="l"/>
                <a:tab pos="447675" algn="l"/>
                <a:tab pos="897255" algn="l"/>
                <a:tab pos="1346200" algn="l"/>
                <a:tab pos="1795780" algn="l"/>
                <a:tab pos="2244725" algn="l"/>
                <a:tab pos="2694305" algn="l"/>
                <a:tab pos="3143250" algn="l"/>
                <a:tab pos="3592830" algn="l"/>
                <a:tab pos="4041775" algn="l"/>
                <a:tab pos="4491355" algn="l"/>
                <a:tab pos="4940300" algn="l"/>
                <a:tab pos="5389880" algn="l"/>
                <a:tab pos="5838825" algn="l"/>
                <a:tab pos="6288405" algn="l"/>
                <a:tab pos="6737350" algn="l"/>
                <a:tab pos="7186930" algn="l"/>
                <a:tab pos="7635875" algn="l"/>
                <a:tab pos="8085455" algn="l"/>
                <a:tab pos="8534400" algn="l"/>
                <a:tab pos="8983980" algn="l"/>
              </a:tabLst>
            </a:pPr>
            <a:r>
              <a:rPr lang="ru-RU" altLang="ru-RU" sz="800" b="1" dirty="0">
                <a:solidFill>
                  <a:srgbClr val="00295C"/>
                </a:solidFill>
                <a:latin typeface="Arial" panose="020B0604020202020204" pitchFamily="34" charset="0"/>
              </a:rPr>
              <a:t>Колединцева</a:t>
            </a:r>
          </a:p>
          <a:p>
            <a:pPr defTabSz="449580" eaLnBrk="1" hangingPunct="1">
              <a:tabLst>
                <a:tab pos="0" algn="l"/>
                <a:tab pos="447675" algn="l"/>
                <a:tab pos="897255" algn="l"/>
                <a:tab pos="1346200" algn="l"/>
                <a:tab pos="1795780" algn="l"/>
                <a:tab pos="2244725" algn="l"/>
                <a:tab pos="2694305" algn="l"/>
                <a:tab pos="3143250" algn="l"/>
                <a:tab pos="3592830" algn="l"/>
                <a:tab pos="4041775" algn="l"/>
                <a:tab pos="4491355" algn="l"/>
                <a:tab pos="4940300" algn="l"/>
                <a:tab pos="5389880" algn="l"/>
                <a:tab pos="5838825" algn="l"/>
                <a:tab pos="6288405" algn="l"/>
                <a:tab pos="6737350" algn="l"/>
                <a:tab pos="7186930" algn="l"/>
                <a:tab pos="7635875" algn="l"/>
                <a:tab pos="8085455" algn="l"/>
                <a:tab pos="8534400" algn="l"/>
                <a:tab pos="8983980" algn="l"/>
              </a:tabLst>
            </a:pPr>
            <a:r>
              <a:rPr lang="ru-RU" altLang="ru-RU" sz="800" b="1" dirty="0">
                <a:solidFill>
                  <a:srgbClr val="00295C"/>
                </a:solidFill>
                <a:latin typeface="Arial" panose="020B0604020202020204" pitchFamily="34" charset="0"/>
              </a:rPr>
              <a:t>Елена Викторовна –  </a:t>
            </a:r>
          </a:p>
          <a:p>
            <a:pPr defTabSz="449580" eaLnBrk="1" hangingPunct="1">
              <a:tabLst>
                <a:tab pos="0" algn="l"/>
                <a:tab pos="447675" algn="l"/>
                <a:tab pos="897255" algn="l"/>
                <a:tab pos="1346200" algn="l"/>
                <a:tab pos="1795780" algn="l"/>
                <a:tab pos="2244725" algn="l"/>
                <a:tab pos="2694305" algn="l"/>
                <a:tab pos="3143250" algn="l"/>
                <a:tab pos="3592830" algn="l"/>
                <a:tab pos="4041775" algn="l"/>
                <a:tab pos="4491355" algn="l"/>
                <a:tab pos="4940300" algn="l"/>
                <a:tab pos="5389880" algn="l"/>
                <a:tab pos="5838825" algn="l"/>
                <a:tab pos="6288405" algn="l"/>
                <a:tab pos="6737350" algn="l"/>
                <a:tab pos="7186930" algn="l"/>
                <a:tab pos="7635875" algn="l"/>
                <a:tab pos="8085455" algn="l"/>
                <a:tab pos="8534400" algn="l"/>
                <a:tab pos="8983980" algn="l"/>
              </a:tabLst>
            </a:pPr>
            <a:r>
              <a:rPr lang="ru-RU" altLang="ru-RU" sz="800" b="1" dirty="0">
                <a:solidFill>
                  <a:srgbClr val="00295C"/>
                </a:solidFill>
                <a:latin typeface="Arial" panose="020B0604020202020204" pitchFamily="34" charset="0"/>
              </a:rPr>
              <a:t>главный врач</a:t>
            </a:r>
          </a:p>
        </p:txBody>
      </p:sp>
      <p:sp>
        <p:nvSpPr>
          <p:cNvPr id="10249" name="Text Box 8"/>
          <p:cNvSpPr txBox="1"/>
          <p:nvPr/>
        </p:nvSpPr>
        <p:spPr>
          <a:xfrm>
            <a:off x="1885950" y="1381125"/>
            <a:ext cx="1538288" cy="15240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 marL="0" lvl="1" indent="0" algn="ctr" defTabSz="449580" eaLnBrk="1" hangingPunct="1">
              <a:buSzPct val="125000"/>
              <a:tabLst>
                <a:tab pos="0" algn="l"/>
                <a:tab pos="447675" algn="l"/>
                <a:tab pos="897255" algn="l"/>
                <a:tab pos="1346200" algn="l"/>
                <a:tab pos="1795780" algn="l"/>
                <a:tab pos="2244725" algn="l"/>
                <a:tab pos="2694305" algn="l"/>
                <a:tab pos="3143250" algn="l"/>
                <a:tab pos="3592830" algn="l"/>
                <a:tab pos="4041775" algn="l"/>
                <a:tab pos="4491355" algn="l"/>
                <a:tab pos="4940300" algn="l"/>
                <a:tab pos="5389880" algn="l"/>
                <a:tab pos="5838825" algn="l"/>
                <a:tab pos="6288405" algn="l"/>
                <a:tab pos="6737350" algn="l"/>
                <a:tab pos="7186930" algn="l"/>
                <a:tab pos="7635875" algn="l"/>
                <a:tab pos="8085455" algn="l"/>
                <a:tab pos="8534400" algn="l"/>
                <a:tab pos="8983980" algn="l"/>
              </a:tabLst>
            </a:pPr>
            <a:r>
              <a:rPr lang="ru-RU" altLang="ru-RU" sz="1000" dirty="0">
                <a:solidFill>
                  <a:srgbClr val="00295C"/>
                </a:solidFill>
                <a:latin typeface="Arial" panose="020B0604020202020204" pitchFamily="34" charset="0"/>
              </a:rPr>
              <a:t>Заказчик проекта</a:t>
            </a:r>
          </a:p>
        </p:txBody>
      </p:sp>
      <p:sp>
        <p:nvSpPr>
          <p:cNvPr id="10250" name="Text Box 10"/>
          <p:cNvSpPr txBox="1"/>
          <p:nvPr/>
        </p:nvSpPr>
        <p:spPr>
          <a:xfrm>
            <a:off x="3178175" y="1403350"/>
            <a:ext cx="2155825" cy="15240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 marL="619125" lvl="4" indent="0" defTabSz="449580" eaLnBrk="1" hangingPunct="1">
              <a:buSzPct val="89000"/>
              <a:tabLst>
                <a:tab pos="619125" algn="l"/>
                <a:tab pos="1066800" algn="l"/>
                <a:tab pos="1516380" algn="l"/>
                <a:tab pos="1965325" algn="l"/>
                <a:tab pos="2414905" algn="l"/>
                <a:tab pos="2863850" algn="l"/>
                <a:tab pos="3313430" algn="l"/>
                <a:tab pos="3762375" algn="l"/>
                <a:tab pos="4211955" algn="l"/>
                <a:tab pos="4660900" algn="l"/>
                <a:tab pos="5110480" algn="l"/>
                <a:tab pos="5559425" algn="l"/>
                <a:tab pos="6009005" algn="l"/>
                <a:tab pos="6457950" algn="l"/>
                <a:tab pos="6907530" algn="l"/>
                <a:tab pos="7356475" algn="l"/>
                <a:tab pos="7806055" algn="l"/>
                <a:tab pos="8255000" algn="l"/>
                <a:tab pos="8704580" algn="l"/>
                <a:tab pos="9153525" algn="l"/>
                <a:tab pos="9603105" algn="l"/>
              </a:tabLst>
            </a:pPr>
            <a:r>
              <a:rPr lang="ru-RU" altLang="ru-RU" sz="1000" dirty="0">
                <a:solidFill>
                  <a:srgbClr val="00295C"/>
                </a:solidFill>
                <a:latin typeface="Arial" panose="020B0604020202020204" pitchFamily="34" charset="0"/>
              </a:rPr>
              <a:t>Руководитель проекта</a:t>
            </a:r>
          </a:p>
        </p:txBody>
      </p:sp>
      <p:sp>
        <p:nvSpPr>
          <p:cNvPr id="10251" name="Text Box 11"/>
          <p:cNvSpPr txBox="1"/>
          <p:nvPr/>
        </p:nvSpPr>
        <p:spPr>
          <a:xfrm>
            <a:off x="317500" y="1939925"/>
            <a:ext cx="1568450" cy="1190625"/>
          </a:xfrm>
          <a:prstGeom prst="rect">
            <a:avLst/>
          </a:prstGeom>
          <a:noFill/>
          <a:ln w="9360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0000" tIns="46800" rIns="90000" bIns="46800">
            <a:spAutoFit/>
          </a:bodyPr>
          <a:lstStyle/>
          <a:p>
            <a:pPr defTabSz="449580" eaLnBrk="1" hangingPunct="1">
              <a:tabLst>
                <a:tab pos="0" algn="l"/>
                <a:tab pos="447675" algn="l"/>
                <a:tab pos="897255" algn="l"/>
                <a:tab pos="1346200" algn="l"/>
                <a:tab pos="1795780" algn="l"/>
                <a:tab pos="2244725" algn="l"/>
                <a:tab pos="2694305" algn="l"/>
                <a:tab pos="3143250" algn="l"/>
                <a:tab pos="3592830" algn="l"/>
                <a:tab pos="4041775" algn="l"/>
                <a:tab pos="4491355" algn="l"/>
                <a:tab pos="4940300" algn="l"/>
                <a:tab pos="5389880" algn="l"/>
                <a:tab pos="5838825" algn="l"/>
                <a:tab pos="6288405" algn="l"/>
                <a:tab pos="6737350" algn="l"/>
                <a:tab pos="7186930" algn="l"/>
                <a:tab pos="7635875" algn="l"/>
                <a:tab pos="8085455" algn="l"/>
                <a:tab pos="8534400" algn="l"/>
                <a:tab pos="8983980" algn="l"/>
              </a:tabLst>
            </a:pPr>
            <a:endParaRPr lang="ru-RU" altLang="ru-RU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 algn="ctr" defTabSz="449580" eaLnBrk="1" hangingPunct="1">
              <a:tabLst>
                <a:tab pos="0" algn="l"/>
                <a:tab pos="447675" algn="l"/>
                <a:tab pos="897255" algn="l"/>
                <a:tab pos="1346200" algn="l"/>
                <a:tab pos="1795780" algn="l"/>
                <a:tab pos="2244725" algn="l"/>
                <a:tab pos="2694305" algn="l"/>
                <a:tab pos="3143250" algn="l"/>
                <a:tab pos="3592830" algn="l"/>
                <a:tab pos="4041775" algn="l"/>
                <a:tab pos="4491355" algn="l"/>
                <a:tab pos="4940300" algn="l"/>
                <a:tab pos="5389880" algn="l"/>
                <a:tab pos="5838825" algn="l"/>
                <a:tab pos="6288405" algn="l"/>
                <a:tab pos="6737350" algn="l"/>
                <a:tab pos="7186930" algn="l"/>
                <a:tab pos="7635875" algn="l"/>
                <a:tab pos="8085455" algn="l"/>
                <a:tab pos="8534400" algn="l"/>
                <a:tab pos="8983980" algn="l"/>
              </a:tabLst>
            </a:pPr>
            <a:r>
              <a:rPr lang="ru-RU" altLang="ru-RU" dirty="0">
                <a:solidFill>
                  <a:srgbClr val="000000"/>
                </a:solidFill>
                <a:latin typeface="Calibri" panose="020F0502020204030204" pitchFamily="34" charset="0"/>
              </a:rPr>
              <a:t>Логотип организации</a:t>
            </a:r>
          </a:p>
          <a:p>
            <a:pPr algn="ctr" defTabSz="449580" eaLnBrk="1" hangingPunct="1">
              <a:tabLst>
                <a:tab pos="0" algn="l"/>
                <a:tab pos="447675" algn="l"/>
                <a:tab pos="897255" algn="l"/>
                <a:tab pos="1346200" algn="l"/>
                <a:tab pos="1795780" algn="l"/>
                <a:tab pos="2244725" algn="l"/>
                <a:tab pos="2694305" algn="l"/>
                <a:tab pos="3143250" algn="l"/>
                <a:tab pos="3592830" algn="l"/>
                <a:tab pos="4041775" algn="l"/>
                <a:tab pos="4491355" algn="l"/>
                <a:tab pos="4940300" algn="l"/>
                <a:tab pos="5389880" algn="l"/>
                <a:tab pos="5838825" algn="l"/>
                <a:tab pos="6288405" algn="l"/>
                <a:tab pos="6737350" algn="l"/>
                <a:tab pos="7186930" algn="l"/>
                <a:tab pos="7635875" algn="l"/>
                <a:tab pos="8085455" algn="l"/>
                <a:tab pos="8534400" algn="l"/>
                <a:tab pos="8983980" algn="l"/>
              </a:tabLst>
            </a:pPr>
            <a:endParaRPr lang="ru-RU" altLang="ru-RU" dirty="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10252" name="Rectangle 12"/>
          <p:cNvSpPr/>
          <p:nvPr/>
        </p:nvSpPr>
        <p:spPr>
          <a:xfrm>
            <a:off x="2119313" y="1614488"/>
            <a:ext cx="1304925" cy="1452562"/>
          </a:xfrm>
          <a:prstGeom prst="rect">
            <a:avLst/>
          </a:prstGeom>
          <a:solidFill>
            <a:srgbClr val="FFFFFF"/>
          </a:solidFill>
          <a:ln w="12600" cap="flat" cmpd="sng">
            <a:solidFill>
              <a:srgbClr val="41719C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0000" tIns="46800" rIns="90000" bIns="46800" anchor="ctr" anchorCtr="0"/>
          <a:lstStyle/>
          <a:p>
            <a:pPr algn="ctr" defTabSz="449580" eaLnBrk="1" hangingPunct="1">
              <a:tabLst>
                <a:tab pos="0" algn="l"/>
                <a:tab pos="447675" algn="l"/>
                <a:tab pos="897255" algn="l"/>
                <a:tab pos="1346200" algn="l"/>
                <a:tab pos="1795780" algn="l"/>
                <a:tab pos="2244725" algn="l"/>
                <a:tab pos="2694305" algn="l"/>
                <a:tab pos="3143250" algn="l"/>
                <a:tab pos="3592830" algn="l"/>
                <a:tab pos="4041775" algn="l"/>
                <a:tab pos="4491355" algn="l"/>
                <a:tab pos="4940300" algn="l"/>
                <a:tab pos="5389880" algn="l"/>
                <a:tab pos="5838825" algn="l"/>
                <a:tab pos="6288405" algn="l"/>
                <a:tab pos="6737350" algn="l"/>
                <a:tab pos="7186930" algn="l"/>
                <a:tab pos="7635875" algn="l"/>
                <a:tab pos="8085455" algn="l"/>
                <a:tab pos="8534400" algn="l"/>
                <a:tab pos="8983980" algn="l"/>
              </a:tabLst>
            </a:pPr>
            <a:r>
              <a:rPr lang="ru-RU" altLang="ru-RU" dirty="0">
                <a:solidFill>
                  <a:srgbClr val="000000"/>
                </a:solidFill>
                <a:latin typeface="Calibri" panose="020F0502020204030204" pitchFamily="34" charset="0"/>
              </a:rPr>
              <a:t>ФОТО</a:t>
            </a:r>
          </a:p>
        </p:txBody>
      </p:sp>
      <p:sp>
        <p:nvSpPr>
          <p:cNvPr id="10253" name="Rectangle 13"/>
          <p:cNvSpPr/>
          <p:nvPr/>
        </p:nvSpPr>
        <p:spPr>
          <a:xfrm>
            <a:off x="3782009" y="1582374"/>
            <a:ext cx="1150031" cy="1433513"/>
          </a:xfrm>
          <a:prstGeom prst="rect">
            <a:avLst/>
          </a:prstGeom>
          <a:solidFill>
            <a:srgbClr val="FFFFFF"/>
          </a:solidFill>
          <a:ln w="12600" cap="flat" cmpd="sng">
            <a:solidFill>
              <a:srgbClr val="41719C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0000" tIns="46800" rIns="90000" bIns="46800" anchor="ctr" anchorCtr="0"/>
          <a:lstStyle/>
          <a:p>
            <a:pPr algn="ctr" defTabSz="449580" eaLnBrk="1" hangingPunct="1">
              <a:tabLst>
                <a:tab pos="0" algn="l"/>
                <a:tab pos="447675" algn="l"/>
                <a:tab pos="897255" algn="l"/>
                <a:tab pos="1346200" algn="l"/>
                <a:tab pos="1795780" algn="l"/>
                <a:tab pos="2244725" algn="l"/>
                <a:tab pos="2694305" algn="l"/>
                <a:tab pos="3143250" algn="l"/>
                <a:tab pos="3592830" algn="l"/>
                <a:tab pos="4041775" algn="l"/>
                <a:tab pos="4491355" algn="l"/>
                <a:tab pos="4940300" algn="l"/>
                <a:tab pos="5389880" algn="l"/>
                <a:tab pos="5838825" algn="l"/>
                <a:tab pos="6288405" algn="l"/>
                <a:tab pos="6737350" algn="l"/>
                <a:tab pos="7186930" algn="l"/>
                <a:tab pos="7635875" algn="l"/>
                <a:tab pos="8085455" algn="l"/>
                <a:tab pos="8534400" algn="l"/>
                <a:tab pos="8983980" algn="l"/>
              </a:tabLst>
            </a:pPr>
            <a:r>
              <a:rPr lang="ru-RU" altLang="ru-RU" dirty="0">
                <a:solidFill>
                  <a:srgbClr val="000000"/>
                </a:solidFill>
                <a:latin typeface="Calibri" panose="020F0502020204030204" pitchFamily="34" charset="0"/>
              </a:rPr>
              <a:t>ФОТО</a:t>
            </a:r>
          </a:p>
        </p:txBody>
      </p:sp>
      <p:sp>
        <p:nvSpPr>
          <p:cNvPr id="10254" name="Text Box 14"/>
          <p:cNvSpPr txBox="1"/>
          <p:nvPr/>
        </p:nvSpPr>
        <p:spPr>
          <a:xfrm>
            <a:off x="4140200" y="5589588"/>
            <a:ext cx="1152525" cy="246221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 algn="ctr" eaLnBrk="1" hangingPunct="1">
              <a:tabLst>
                <a:tab pos="0" algn="l"/>
                <a:tab pos="447675" algn="l"/>
                <a:tab pos="897255" algn="l"/>
                <a:tab pos="1346200" algn="l"/>
                <a:tab pos="1795780" algn="l"/>
                <a:tab pos="2244725" algn="l"/>
                <a:tab pos="2694305" algn="l"/>
                <a:tab pos="3143250" algn="l"/>
                <a:tab pos="3592830" algn="l"/>
                <a:tab pos="4041775" algn="l"/>
                <a:tab pos="4491355" algn="l"/>
                <a:tab pos="4940300" algn="l"/>
                <a:tab pos="5389880" algn="l"/>
                <a:tab pos="5838825" algn="l"/>
                <a:tab pos="6288405" algn="l"/>
                <a:tab pos="6737350" algn="l"/>
                <a:tab pos="7186930" algn="l"/>
                <a:tab pos="7635875" algn="l"/>
                <a:tab pos="8085455" algn="l"/>
                <a:tab pos="8534400" algn="l"/>
                <a:tab pos="8983980" algn="l"/>
              </a:tabLst>
            </a:pPr>
            <a:r>
              <a:rPr lang="ru-RU" altLang="ru-RU" sz="800" b="1" dirty="0">
                <a:solidFill>
                  <a:srgbClr val="00295C"/>
                </a:solidFill>
                <a:latin typeface="Arial" panose="020B0604020202020204" pitchFamily="34" charset="0"/>
              </a:rPr>
              <a:t>Врач педиатр </a:t>
            </a:r>
          </a:p>
          <a:p>
            <a:pPr algn="ctr" eaLnBrk="1" hangingPunct="1">
              <a:tabLst>
                <a:tab pos="0" algn="l"/>
                <a:tab pos="447675" algn="l"/>
                <a:tab pos="897255" algn="l"/>
                <a:tab pos="1346200" algn="l"/>
                <a:tab pos="1795780" algn="l"/>
                <a:tab pos="2244725" algn="l"/>
                <a:tab pos="2694305" algn="l"/>
                <a:tab pos="3143250" algn="l"/>
                <a:tab pos="3592830" algn="l"/>
                <a:tab pos="4041775" algn="l"/>
                <a:tab pos="4491355" algn="l"/>
                <a:tab pos="4940300" algn="l"/>
                <a:tab pos="5389880" algn="l"/>
                <a:tab pos="5838825" algn="l"/>
                <a:tab pos="6288405" algn="l"/>
                <a:tab pos="6737350" algn="l"/>
                <a:tab pos="7186930" algn="l"/>
                <a:tab pos="7635875" algn="l"/>
                <a:tab pos="8085455" algn="l"/>
                <a:tab pos="8534400" algn="l"/>
                <a:tab pos="8983980" algn="l"/>
              </a:tabLst>
            </a:pPr>
            <a:r>
              <a:rPr lang="ru-RU" altLang="ru-RU" sz="800" b="1" dirty="0">
                <a:solidFill>
                  <a:srgbClr val="00295C"/>
                </a:solidFill>
                <a:latin typeface="Arial" panose="020B0604020202020204" pitchFamily="34" charset="0"/>
              </a:rPr>
              <a:t>ООМПН в ОО №2</a:t>
            </a:r>
          </a:p>
        </p:txBody>
      </p:sp>
      <p:sp>
        <p:nvSpPr>
          <p:cNvPr id="10255" name="Rectangle 15"/>
          <p:cNvSpPr/>
          <p:nvPr/>
        </p:nvSpPr>
        <p:spPr>
          <a:xfrm>
            <a:off x="468313" y="4076700"/>
            <a:ext cx="1076325" cy="1452563"/>
          </a:xfrm>
          <a:prstGeom prst="rect">
            <a:avLst/>
          </a:prstGeom>
          <a:solidFill>
            <a:srgbClr val="FFFFFF"/>
          </a:solidFill>
          <a:ln w="12600" cap="flat" cmpd="sng">
            <a:solidFill>
              <a:srgbClr val="41719C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0000" tIns="46800" rIns="90000" bIns="46800" anchor="ctr" anchorCtr="0"/>
          <a:lstStyle/>
          <a:p>
            <a:pPr algn="ctr" defTabSz="449580" eaLnBrk="1" hangingPunct="1">
              <a:tabLst>
                <a:tab pos="0" algn="l"/>
                <a:tab pos="447675" algn="l"/>
                <a:tab pos="897255" algn="l"/>
                <a:tab pos="1346200" algn="l"/>
                <a:tab pos="1795780" algn="l"/>
                <a:tab pos="2244725" algn="l"/>
                <a:tab pos="2694305" algn="l"/>
                <a:tab pos="3143250" algn="l"/>
                <a:tab pos="3592830" algn="l"/>
                <a:tab pos="4041775" algn="l"/>
                <a:tab pos="4491355" algn="l"/>
                <a:tab pos="4940300" algn="l"/>
                <a:tab pos="5389880" algn="l"/>
                <a:tab pos="5838825" algn="l"/>
                <a:tab pos="6288405" algn="l"/>
                <a:tab pos="6737350" algn="l"/>
                <a:tab pos="7186930" algn="l"/>
                <a:tab pos="7635875" algn="l"/>
                <a:tab pos="8085455" algn="l"/>
                <a:tab pos="8534400" algn="l"/>
                <a:tab pos="8983980" algn="l"/>
              </a:tabLst>
            </a:pPr>
            <a:r>
              <a:rPr lang="ru-RU" altLang="ru-RU" dirty="0">
                <a:solidFill>
                  <a:srgbClr val="000000"/>
                </a:solidFill>
                <a:latin typeface="Calibri" panose="020F0502020204030204" pitchFamily="34" charset="0"/>
              </a:rPr>
              <a:t>ФОТО</a:t>
            </a:r>
          </a:p>
        </p:txBody>
      </p:sp>
      <p:sp>
        <p:nvSpPr>
          <p:cNvPr id="10256" name="Text Box 16"/>
          <p:cNvSpPr txBox="1"/>
          <p:nvPr/>
        </p:nvSpPr>
        <p:spPr>
          <a:xfrm>
            <a:off x="468313" y="5580063"/>
            <a:ext cx="1079500" cy="615315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 defTabSz="449580" eaLnBrk="1" hangingPunct="1">
              <a:tabLst>
                <a:tab pos="0" algn="l"/>
                <a:tab pos="447675" algn="l"/>
                <a:tab pos="897255" algn="l"/>
                <a:tab pos="1346200" algn="l"/>
                <a:tab pos="1795780" algn="l"/>
                <a:tab pos="2244725" algn="l"/>
                <a:tab pos="2694305" algn="l"/>
                <a:tab pos="3143250" algn="l"/>
                <a:tab pos="3592830" algn="l"/>
                <a:tab pos="4041775" algn="l"/>
                <a:tab pos="4491355" algn="l"/>
                <a:tab pos="4940300" algn="l"/>
                <a:tab pos="5389880" algn="l"/>
                <a:tab pos="5838825" algn="l"/>
                <a:tab pos="6288405" algn="l"/>
                <a:tab pos="6737350" algn="l"/>
                <a:tab pos="7186930" algn="l"/>
                <a:tab pos="7635875" algn="l"/>
                <a:tab pos="8085455" algn="l"/>
                <a:tab pos="8534400" algn="l"/>
                <a:tab pos="8983980" algn="l"/>
              </a:tabLst>
            </a:pPr>
            <a:r>
              <a:rPr lang="ru-RU" altLang="ru-RU" sz="800" b="1" dirty="0">
                <a:solidFill>
                  <a:srgbClr val="00295C"/>
                </a:solidFill>
                <a:latin typeface="Arial" panose="020B0604020202020204" pitchFamily="34" charset="0"/>
              </a:rPr>
              <a:t>Быкова Светлана Васильевна  врач педиатр участковый педиатрическое отделение №4</a:t>
            </a:r>
          </a:p>
        </p:txBody>
      </p:sp>
      <p:sp>
        <p:nvSpPr>
          <p:cNvPr id="10257" name="Rectangle 17"/>
          <p:cNvSpPr/>
          <p:nvPr/>
        </p:nvSpPr>
        <p:spPr>
          <a:xfrm>
            <a:off x="1763713" y="4076700"/>
            <a:ext cx="1076325" cy="1452563"/>
          </a:xfrm>
          <a:prstGeom prst="rect">
            <a:avLst/>
          </a:prstGeom>
          <a:solidFill>
            <a:srgbClr val="FFFFFF"/>
          </a:solidFill>
          <a:ln w="12600" cap="flat" cmpd="sng">
            <a:solidFill>
              <a:srgbClr val="41719C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0000" tIns="46800" rIns="90000" bIns="46800" anchor="ctr" anchorCtr="0"/>
          <a:lstStyle/>
          <a:p>
            <a:pPr algn="ctr" defTabSz="449580" eaLnBrk="1" hangingPunct="1">
              <a:tabLst>
                <a:tab pos="0" algn="l"/>
                <a:tab pos="447675" algn="l"/>
                <a:tab pos="897255" algn="l"/>
                <a:tab pos="1346200" algn="l"/>
                <a:tab pos="1795780" algn="l"/>
                <a:tab pos="2244725" algn="l"/>
                <a:tab pos="2694305" algn="l"/>
                <a:tab pos="3143250" algn="l"/>
                <a:tab pos="3592830" algn="l"/>
                <a:tab pos="4041775" algn="l"/>
                <a:tab pos="4491355" algn="l"/>
                <a:tab pos="4940300" algn="l"/>
                <a:tab pos="5389880" algn="l"/>
                <a:tab pos="5838825" algn="l"/>
                <a:tab pos="6288405" algn="l"/>
                <a:tab pos="6737350" algn="l"/>
                <a:tab pos="7186930" algn="l"/>
                <a:tab pos="7635875" algn="l"/>
                <a:tab pos="8085455" algn="l"/>
                <a:tab pos="8534400" algn="l"/>
                <a:tab pos="8983980" algn="l"/>
              </a:tabLst>
            </a:pPr>
            <a:r>
              <a:rPr lang="ru-RU" altLang="ru-RU" dirty="0">
                <a:solidFill>
                  <a:srgbClr val="000000"/>
                </a:solidFill>
                <a:latin typeface="Calibri" panose="020F0502020204030204" pitchFamily="34" charset="0"/>
              </a:rPr>
              <a:t>ФОТО</a:t>
            </a:r>
          </a:p>
        </p:txBody>
      </p:sp>
      <p:sp>
        <p:nvSpPr>
          <p:cNvPr id="10258" name="Text Box 18"/>
          <p:cNvSpPr txBox="1"/>
          <p:nvPr/>
        </p:nvSpPr>
        <p:spPr>
          <a:xfrm>
            <a:off x="6784975" y="5614988"/>
            <a:ext cx="1223963" cy="492125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 defTabSz="449580" eaLnBrk="1" hangingPunct="1">
              <a:tabLst>
                <a:tab pos="0" algn="l"/>
                <a:tab pos="447675" algn="l"/>
                <a:tab pos="897255" algn="l"/>
                <a:tab pos="1346200" algn="l"/>
                <a:tab pos="1795780" algn="l"/>
                <a:tab pos="2244725" algn="l"/>
                <a:tab pos="2694305" algn="l"/>
                <a:tab pos="3143250" algn="l"/>
                <a:tab pos="3592830" algn="l"/>
                <a:tab pos="4041775" algn="l"/>
                <a:tab pos="4491355" algn="l"/>
                <a:tab pos="4940300" algn="l"/>
                <a:tab pos="5389880" algn="l"/>
                <a:tab pos="5838825" algn="l"/>
                <a:tab pos="6288405" algn="l"/>
                <a:tab pos="6737350" algn="l"/>
                <a:tab pos="7186930" algn="l"/>
                <a:tab pos="7635875" algn="l"/>
                <a:tab pos="8085455" algn="l"/>
                <a:tab pos="8534400" algn="l"/>
                <a:tab pos="8983980" algn="l"/>
              </a:tabLst>
            </a:pPr>
            <a:r>
              <a:rPr lang="ru-RU" altLang="ru-RU" sz="800" b="1" dirty="0">
                <a:solidFill>
                  <a:srgbClr val="00295C"/>
                </a:solidFill>
                <a:latin typeface="Arial" panose="020B0604020202020204" pitchFamily="34" charset="0"/>
              </a:rPr>
              <a:t>Столбченко Татьяна Юрьевна – инженер- программист отдела АСУ</a:t>
            </a:r>
          </a:p>
        </p:txBody>
      </p:sp>
      <p:sp>
        <p:nvSpPr>
          <p:cNvPr id="10259" name="Rectangle 19"/>
          <p:cNvSpPr/>
          <p:nvPr/>
        </p:nvSpPr>
        <p:spPr>
          <a:xfrm>
            <a:off x="2987675" y="4076700"/>
            <a:ext cx="1076325" cy="1452563"/>
          </a:xfrm>
          <a:prstGeom prst="rect">
            <a:avLst/>
          </a:prstGeom>
          <a:solidFill>
            <a:srgbClr val="FFFFFF"/>
          </a:solidFill>
          <a:ln w="12600" cap="flat" cmpd="sng">
            <a:solidFill>
              <a:srgbClr val="41719C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0000" tIns="46800" rIns="90000" bIns="46800" anchor="ctr" anchorCtr="0"/>
          <a:lstStyle/>
          <a:p>
            <a:pPr algn="ctr" defTabSz="449580" eaLnBrk="1" hangingPunct="1">
              <a:tabLst>
                <a:tab pos="0" algn="l"/>
                <a:tab pos="447675" algn="l"/>
                <a:tab pos="897255" algn="l"/>
                <a:tab pos="1346200" algn="l"/>
                <a:tab pos="1795780" algn="l"/>
                <a:tab pos="2244725" algn="l"/>
                <a:tab pos="2694305" algn="l"/>
                <a:tab pos="3143250" algn="l"/>
                <a:tab pos="3592830" algn="l"/>
                <a:tab pos="4041775" algn="l"/>
                <a:tab pos="4491355" algn="l"/>
                <a:tab pos="4940300" algn="l"/>
                <a:tab pos="5389880" algn="l"/>
                <a:tab pos="5838825" algn="l"/>
                <a:tab pos="6288405" algn="l"/>
                <a:tab pos="6737350" algn="l"/>
                <a:tab pos="7186930" algn="l"/>
                <a:tab pos="7635875" algn="l"/>
                <a:tab pos="8085455" algn="l"/>
                <a:tab pos="8534400" algn="l"/>
                <a:tab pos="8983980" algn="l"/>
              </a:tabLst>
            </a:pPr>
            <a:r>
              <a:rPr lang="ru-RU" altLang="ru-RU" dirty="0">
                <a:solidFill>
                  <a:srgbClr val="000000"/>
                </a:solidFill>
                <a:latin typeface="Calibri" panose="020F0502020204030204" pitchFamily="34" charset="0"/>
              </a:rPr>
              <a:t>ФОТО</a:t>
            </a:r>
          </a:p>
        </p:txBody>
      </p:sp>
      <p:sp>
        <p:nvSpPr>
          <p:cNvPr id="10260" name="Text Box 20"/>
          <p:cNvSpPr txBox="1"/>
          <p:nvPr/>
        </p:nvSpPr>
        <p:spPr>
          <a:xfrm>
            <a:off x="1763713" y="5580063"/>
            <a:ext cx="1079500" cy="738505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 defTabSz="449580" eaLnBrk="1" hangingPunct="1">
              <a:tabLst>
                <a:tab pos="0" algn="l"/>
                <a:tab pos="447675" algn="l"/>
                <a:tab pos="897255" algn="l"/>
                <a:tab pos="1346200" algn="l"/>
                <a:tab pos="1795780" algn="l"/>
                <a:tab pos="2244725" algn="l"/>
                <a:tab pos="2694305" algn="l"/>
                <a:tab pos="3143250" algn="l"/>
                <a:tab pos="3592830" algn="l"/>
                <a:tab pos="4041775" algn="l"/>
                <a:tab pos="4491355" algn="l"/>
                <a:tab pos="4940300" algn="l"/>
                <a:tab pos="5389880" algn="l"/>
                <a:tab pos="5838825" algn="l"/>
                <a:tab pos="6288405" algn="l"/>
                <a:tab pos="6737350" algn="l"/>
                <a:tab pos="7186930" algn="l"/>
                <a:tab pos="7635875" algn="l"/>
                <a:tab pos="8085455" algn="l"/>
                <a:tab pos="8534400" algn="l"/>
                <a:tab pos="8983980" algn="l"/>
              </a:tabLst>
            </a:pPr>
            <a:r>
              <a:rPr lang="ru-RU" altLang="ru-RU" sz="800" b="1" dirty="0">
                <a:solidFill>
                  <a:srgbClr val="00295C"/>
                </a:solidFill>
                <a:latin typeface="Arial" panose="020B0604020202020204" pitchFamily="34" charset="0"/>
              </a:rPr>
              <a:t>Ермоленко Наталья Юрьевна медицинская сестра участковая педиатрическое отделение №4</a:t>
            </a:r>
          </a:p>
        </p:txBody>
      </p:sp>
      <p:sp>
        <p:nvSpPr>
          <p:cNvPr id="10261" name="Rectangle 21"/>
          <p:cNvSpPr/>
          <p:nvPr/>
        </p:nvSpPr>
        <p:spPr>
          <a:xfrm>
            <a:off x="4284663" y="4076700"/>
            <a:ext cx="922337" cy="1452563"/>
          </a:xfrm>
          <a:prstGeom prst="rect">
            <a:avLst/>
          </a:prstGeom>
          <a:solidFill>
            <a:srgbClr val="FFFFFF"/>
          </a:solidFill>
          <a:ln w="12600" cap="flat" cmpd="sng">
            <a:solidFill>
              <a:srgbClr val="41719C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0000" tIns="46800" rIns="90000" bIns="46800" anchor="ctr" anchorCtr="0"/>
          <a:lstStyle/>
          <a:p>
            <a:pPr algn="ctr" defTabSz="449580" eaLnBrk="1" hangingPunct="1">
              <a:tabLst>
                <a:tab pos="0" algn="l"/>
                <a:tab pos="447675" algn="l"/>
                <a:tab pos="897255" algn="l"/>
                <a:tab pos="1346200" algn="l"/>
                <a:tab pos="1795780" algn="l"/>
                <a:tab pos="2244725" algn="l"/>
                <a:tab pos="2694305" algn="l"/>
                <a:tab pos="3143250" algn="l"/>
                <a:tab pos="3592830" algn="l"/>
                <a:tab pos="4041775" algn="l"/>
                <a:tab pos="4491355" algn="l"/>
                <a:tab pos="4940300" algn="l"/>
                <a:tab pos="5389880" algn="l"/>
                <a:tab pos="5838825" algn="l"/>
                <a:tab pos="6288405" algn="l"/>
                <a:tab pos="6737350" algn="l"/>
                <a:tab pos="7186930" algn="l"/>
                <a:tab pos="7635875" algn="l"/>
                <a:tab pos="8085455" algn="l"/>
                <a:tab pos="8534400" algn="l"/>
                <a:tab pos="8983980" algn="l"/>
              </a:tabLst>
            </a:pPr>
            <a:r>
              <a:rPr lang="ru-RU" altLang="ru-RU" dirty="0">
                <a:solidFill>
                  <a:srgbClr val="000000"/>
                </a:solidFill>
                <a:latin typeface="Calibri" panose="020F0502020204030204" pitchFamily="34" charset="0"/>
              </a:rPr>
              <a:t>ФОТО</a:t>
            </a:r>
          </a:p>
        </p:txBody>
      </p:sp>
      <p:pic>
        <p:nvPicPr>
          <p:cNvPr id="10262" name="Picture 2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24075" y="1628775"/>
            <a:ext cx="1295400" cy="14335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63" name="Picture 2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0363" y="1979613"/>
            <a:ext cx="1619250" cy="1079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64" name="Picture 2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784975" y="4090988"/>
            <a:ext cx="1079500" cy="14668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65" name="Rectangle 21"/>
          <p:cNvSpPr/>
          <p:nvPr/>
        </p:nvSpPr>
        <p:spPr>
          <a:xfrm>
            <a:off x="5435600" y="4076700"/>
            <a:ext cx="922338" cy="1463675"/>
          </a:xfrm>
          <a:prstGeom prst="rect">
            <a:avLst/>
          </a:prstGeom>
          <a:solidFill>
            <a:srgbClr val="FFFFFF"/>
          </a:solidFill>
          <a:ln w="12600" cap="flat" cmpd="sng">
            <a:solidFill>
              <a:srgbClr val="41719C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0000" tIns="46800" rIns="90000" bIns="46800" anchor="ctr" anchorCtr="0"/>
          <a:lstStyle/>
          <a:p>
            <a:pPr algn="ctr" defTabSz="449580" eaLnBrk="1" hangingPunct="1">
              <a:tabLst>
                <a:tab pos="0" algn="l"/>
                <a:tab pos="447675" algn="l"/>
                <a:tab pos="897255" algn="l"/>
                <a:tab pos="1346200" algn="l"/>
                <a:tab pos="1795780" algn="l"/>
                <a:tab pos="2244725" algn="l"/>
                <a:tab pos="2694305" algn="l"/>
                <a:tab pos="3143250" algn="l"/>
                <a:tab pos="3592830" algn="l"/>
                <a:tab pos="4041775" algn="l"/>
                <a:tab pos="4491355" algn="l"/>
                <a:tab pos="4940300" algn="l"/>
                <a:tab pos="5389880" algn="l"/>
                <a:tab pos="5838825" algn="l"/>
                <a:tab pos="6288405" algn="l"/>
                <a:tab pos="6737350" algn="l"/>
                <a:tab pos="7186930" algn="l"/>
                <a:tab pos="7635875" algn="l"/>
                <a:tab pos="8085455" algn="l"/>
                <a:tab pos="8534400" algn="l"/>
                <a:tab pos="8983980" algn="l"/>
              </a:tabLst>
            </a:pPr>
            <a:r>
              <a:rPr lang="ru-RU" altLang="ru-RU" dirty="0">
                <a:solidFill>
                  <a:srgbClr val="000000"/>
                </a:solidFill>
                <a:latin typeface="Calibri" panose="020F0502020204030204" pitchFamily="34" charset="0"/>
              </a:rPr>
              <a:t>ФОТО</a:t>
            </a:r>
          </a:p>
        </p:txBody>
      </p:sp>
      <p:sp>
        <p:nvSpPr>
          <p:cNvPr id="10266" name="TextBox 2"/>
          <p:cNvSpPr txBox="1"/>
          <p:nvPr/>
        </p:nvSpPr>
        <p:spPr>
          <a:xfrm>
            <a:off x="5435600" y="5661025"/>
            <a:ext cx="865188" cy="2159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endParaRPr lang="ru-RU" altLang="ru-RU" sz="800" b="1" dirty="0">
              <a:solidFill>
                <a:srgbClr val="00295C"/>
              </a:solidFill>
              <a:latin typeface="Arial" panose="020B0604020202020204" pitchFamily="34" charset="0"/>
            </a:endParaRPr>
          </a:p>
        </p:txBody>
      </p:sp>
      <p:sp>
        <p:nvSpPr>
          <p:cNvPr id="10267" name="Text Box 7"/>
          <p:cNvSpPr txBox="1"/>
          <p:nvPr/>
        </p:nvSpPr>
        <p:spPr>
          <a:xfrm>
            <a:off x="3780155" y="3059430"/>
            <a:ext cx="1804035" cy="369332"/>
          </a:xfrm>
          <a:prstGeom prst="rect">
            <a:avLst/>
          </a:prstGeom>
          <a:noFill/>
          <a:ln w="9525">
            <a:noFill/>
          </a:ln>
        </p:spPr>
        <p:txBody>
          <a:bodyPr wrap="square" lIns="0" tIns="0" rIns="0" bIns="0">
            <a:spAutoFit/>
          </a:bodyPr>
          <a:lstStyle/>
          <a:p>
            <a:pPr defTabSz="449580" eaLnBrk="1" hangingPunct="1">
              <a:tabLst>
                <a:tab pos="0" algn="l"/>
                <a:tab pos="447675" algn="l"/>
                <a:tab pos="897255" algn="l"/>
                <a:tab pos="1346200" algn="l"/>
                <a:tab pos="1795780" algn="l"/>
                <a:tab pos="2244725" algn="l"/>
                <a:tab pos="2694305" algn="l"/>
                <a:tab pos="3143250" algn="l"/>
                <a:tab pos="3592830" algn="l"/>
                <a:tab pos="4041775" algn="l"/>
                <a:tab pos="4491355" algn="l"/>
                <a:tab pos="4940300" algn="l"/>
                <a:tab pos="5389880" algn="l"/>
                <a:tab pos="5838825" algn="l"/>
                <a:tab pos="6288405" algn="l"/>
                <a:tab pos="6737350" algn="l"/>
                <a:tab pos="7186930" algn="l"/>
                <a:tab pos="7635875" algn="l"/>
                <a:tab pos="8085455" algn="l"/>
                <a:tab pos="8534400" algn="l"/>
                <a:tab pos="8983980" algn="l"/>
              </a:tabLst>
            </a:pPr>
            <a:r>
              <a:rPr lang="ru-RU" altLang="ru-RU" sz="800" b="1" dirty="0">
                <a:solidFill>
                  <a:srgbClr val="00295C"/>
                </a:solidFill>
                <a:latin typeface="Arial" panose="020B0604020202020204" pitchFamily="34" charset="0"/>
              </a:rPr>
              <a:t>Черных Юлия Викторовна старший фельдшер ООМПН в ОО №2</a:t>
            </a:r>
          </a:p>
        </p:txBody>
      </p:sp>
      <p:sp>
        <p:nvSpPr>
          <p:cNvPr id="10268" name="TextBox 2"/>
          <p:cNvSpPr txBox="1"/>
          <p:nvPr/>
        </p:nvSpPr>
        <p:spPr>
          <a:xfrm>
            <a:off x="5435600" y="5516563"/>
            <a:ext cx="100806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ru-RU" altLang="ru-RU" sz="800" b="1" dirty="0">
                <a:solidFill>
                  <a:srgbClr val="00295C"/>
                </a:solidFill>
                <a:latin typeface="Arial" panose="020B0604020202020204" pitchFamily="34" charset="0"/>
              </a:rPr>
              <a:t>Галямова Ксения Андреевна   фельдшер ООМПНвОО №2</a:t>
            </a:r>
          </a:p>
        </p:txBody>
      </p:sp>
      <p:pic>
        <p:nvPicPr>
          <p:cNvPr id="10270" name="Рисунок 38"/>
          <p:cNvPicPr>
            <a:picLocks noChangeAspect="1"/>
          </p:cNvPicPr>
          <p:nvPr/>
        </p:nvPicPr>
        <p:blipFill>
          <a:blip r:embed="rId6"/>
          <a:srcRect l="18080" r="18909"/>
          <a:stretch>
            <a:fillRect/>
          </a:stretch>
        </p:blipFill>
        <p:spPr>
          <a:xfrm>
            <a:off x="468313" y="4076699"/>
            <a:ext cx="1147762" cy="14636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72" name="Рисунок 4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731963" y="4083050"/>
            <a:ext cx="1111250" cy="1460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74" name="Text Box 18"/>
          <p:cNvSpPr txBox="1"/>
          <p:nvPr/>
        </p:nvSpPr>
        <p:spPr>
          <a:xfrm>
            <a:off x="2967555" y="5614988"/>
            <a:ext cx="1099620" cy="246221"/>
          </a:xfrm>
          <a:prstGeom prst="rect">
            <a:avLst/>
          </a:prstGeom>
          <a:noFill/>
          <a:ln w="9525">
            <a:noFill/>
          </a:ln>
        </p:spPr>
        <p:txBody>
          <a:bodyPr wrap="square" lIns="0" tIns="0" rIns="0" bIns="0">
            <a:spAutoFit/>
          </a:bodyPr>
          <a:lstStyle/>
          <a:p>
            <a:pPr algn="ctr" defTabSz="449580" eaLnBrk="1" hangingPunct="1">
              <a:tabLst>
                <a:tab pos="0" algn="l"/>
                <a:tab pos="447675" algn="l"/>
                <a:tab pos="897255" algn="l"/>
                <a:tab pos="1346200" algn="l"/>
                <a:tab pos="1795780" algn="l"/>
                <a:tab pos="2244725" algn="l"/>
                <a:tab pos="2694305" algn="l"/>
                <a:tab pos="3143250" algn="l"/>
                <a:tab pos="3592830" algn="l"/>
                <a:tab pos="4041775" algn="l"/>
                <a:tab pos="4491355" algn="l"/>
                <a:tab pos="4940300" algn="l"/>
                <a:tab pos="5389880" algn="l"/>
                <a:tab pos="5838825" algn="l"/>
                <a:tab pos="6288405" algn="l"/>
                <a:tab pos="6737350" algn="l"/>
                <a:tab pos="7186930" algn="l"/>
                <a:tab pos="7635875" algn="l"/>
                <a:tab pos="8085455" algn="l"/>
                <a:tab pos="8534400" algn="l"/>
                <a:tab pos="8983980" algn="l"/>
              </a:tabLst>
            </a:pPr>
            <a:r>
              <a:rPr lang="ru-RU" altLang="ru-RU" sz="800" b="1" dirty="0">
                <a:solidFill>
                  <a:srgbClr val="00295C"/>
                </a:solidFill>
                <a:latin typeface="Arial" panose="020B0604020202020204" pitchFamily="34" charset="0"/>
              </a:rPr>
              <a:t>Врач педиатр ООМПН в ОО №2</a:t>
            </a:r>
          </a:p>
        </p:txBody>
      </p:sp>
      <p:pic>
        <p:nvPicPr>
          <p:cNvPr id="4098" name="Picture 2" descr="C:\Users\Inter55\Desktop\Desktop\2024\сотрудники\фото на сайт\Черных Юлия Викторовна старший фельдшер ООМПН в ОО №2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82009" y="1582373"/>
            <a:ext cx="1150031" cy="14335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C:\Users\Inter55\Desktop\Desktop\2024\сотрудники\фото на сайт\Стативка Тамара Андреевна заведующий ООМПН в ОО №2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2967555" y="4090988"/>
            <a:ext cx="1096444" cy="14619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C:\Users\Inter55\Desktop\Desktop\2024\сотрудники\фото на сайт\фельдшер лицей 3 Галлямова Ксения Андреевна.PN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25479" y="4090987"/>
            <a:ext cx="918102" cy="1425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1" name="Picture 5" descr="C:\Users\Inter55\Desktop\Desktop\2024\сотрудники\фото на сайт\врач-педиатр ООМПН в ОО №2 Орлова Татьяна Викторовна.PN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56087" y="4076699"/>
            <a:ext cx="950913" cy="14398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7938" y="292713"/>
            <a:ext cx="2157413" cy="3373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94459" y="181098"/>
            <a:ext cx="8209020" cy="668866"/>
          </a:xfrm>
        </p:spPr>
        <p:txBody>
          <a:bodyPr>
            <a:noAutofit/>
          </a:bodyPr>
          <a:lstStyle/>
          <a:p>
            <a:pPr algn="ctr"/>
            <a:r>
              <a:rPr lang="ru-RU" sz="3200" cap="all" dirty="0"/>
              <a:t>Достигнутые результаты (было и стало) 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244476" y="1339849"/>
            <a:ext cx="4096706" cy="5052073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ru-RU" sz="1800" b="0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661380" y="1163957"/>
            <a:ext cx="3949960" cy="30777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ru-RU" sz="1400" b="1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Решение проблемы</a:t>
            </a:r>
          </a:p>
        </p:txBody>
      </p:sp>
      <p:sp>
        <p:nvSpPr>
          <p:cNvPr id="10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457950" y="6356353"/>
            <a:ext cx="2057400" cy="365125"/>
          </a:xfr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B19B0651-EE4F-4900-A07F-96A6BFA9D0F0}" type="slidenum">
              <a:rPr kumimoji="0" lang="ru-RU" sz="1400" b="1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20</a:t>
            </a:fld>
            <a:endParaRPr kumimoji="0" lang="ru-RU" sz="1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78286" y="1385889"/>
            <a:ext cx="3777986" cy="30777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ru-RU" sz="1400" b="1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Описание проблемы</a:t>
            </a:r>
          </a:p>
        </p:txBody>
      </p:sp>
      <p:sp>
        <p:nvSpPr>
          <p:cNvPr id="8" name="CustomShape 2"/>
          <p:cNvSpPr/>
          <p:nvPr/>
        </p:nvSpPr>
        <p:spPr>
          <a:xfrm>
            <a:off x="278286" y="1739704"/>
            <a:ext cx="3705293" cy="472407"/>
          </a:xfrm>
          <a:prstGeom prst="rect">
            <a:avLst/>
          </a:prstGeom>
          <a:solidFill>
            <a:srgbClr val="DDEAF6"/>
          </a:solidFill>
          <a:ln>
            <a:noFill/>
          </a:ln>
          <a:effectLst/>
        </p:spPr>
        <p:txBody>
          <a:bodyPr lIns="90000" tIns="45000" rIns="90000" bIns="45000">
            <a:noAutofit/>
          </a:bodyPr>
          <a:lstStyle/>
          <a:p>
            <a:pPr lvl="0">
              <a:defRPr/>
            </a:pPr>
            <a:r>
              <a:rPr lang="ru-RU" sz="1400" b="1" kern="0" spc="-1" dirty="0">
                <a:solidFill>
                  <a:srgbClr val="1F4E79"/>
                </a:solidFill>
                <a:ea typeface="Calibri" panose="020F0502020204030204"/>
              </a:rPr>
              <a:t>Длительное прохождение медицинскогоосмотра</a:t>
            </a:r>
          </a:p>
        </p:txBody>
      </p:sp>
      <p:sp>
        <p:nvSpPr>
          <p:cNvPr id="11" name="CustomShape 2"/>
          <p:cNvSpPr/>
          <p:nvPr/>
        </p:nvSpPr>
        <p:spPr>
          <a:xfrm>
            <a:off x="4565650" y="1471930"/>
            <a:ext cx="4578985" cy="1565275"/>
          </a:xfrm>
          <a:prstGeom prst="rect">
            <a:avLst/>
          </a:prstGeom>
          <a:solidFill>
            <a:srgbClr val="DDEAF6"/>
          </a:solidFill>
          <a:ln>
            <a:noFill/>
          </a:ln>
          <a:effectLst/>
        </p:spPr>
        <p:txBody>
          <a:bodyPr lIns="90000" tIns="45000" rIns="90000" bIns="45000">
            <a:noAutofit/>
          </a:bodyPr>
          <a:lstStyle/>
          <a:p>
            <a:pPr marL="0" marR="0" lvl="0" indent="0" algn="just" defTabSz="449580" rtl="0" eaLnBrk="1" fontAlgn="base" latinLnBrk="0" hangingPunct="1">
              <a:lnSpc>
                <a:spcPct val="104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>
                <a:tab pos="228600" algn="l"/>
                <a:tab pos="676275" algn="l"/>
                <a:tab pos="1123950" algn="l"/>
                <a:tab pos="1574800" algn="l"/>
                <a:tab pos="2022475" algn="l"/>
                <a:tab pos="2473325" algn="l"/>
                <a:tab pos="2921000" algn="l"/>
                <a:tab pos="3371850" algn="l"/>
                <a:tab pos="3819525" algn="l"/>
                <a:tab pos="4270375" algn="l"/>
                <a:tab pos="4718050" algn="l"/>
                <a:tab pos="5168900" algn="l"/>
                <a:tab pos="5616575" algn="l"/>
                <a:tab pos="6067425" algn="l"/>
                <a:tab pos="6515100" algn="l"/>
                <a:tab pos="6965950" algn="l"/>
                <a:tab pos="7413625" algn="l"/>
                <a:tab pos="7864475" algn="l"/>
                <a:tab pos="8312150" algn="l"/>
                <a:tab pos="8763000" algn="l"/>
                <a:tab pos="9210675" algn="l"/>
              </a:tabLst>
              <a:defRPr/>
            </a:pPr>
            <a:r>
              <a:rPr lang="ru-RU" altLang="ru-RU" sz="1400" noProof="0" dirty="0">
                <a:ln>
                  <a:noFill/>
                </a:ln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Разработка маршрутных листов для воспитанников ДОУ по видам обращения.</a:t>
            </a:r>
            <a:endParaRPr kumimoji="0" lang="ru-RU" altLang="ru-RU" sz="140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marR="0" lvl="0" indent="0" algn="just" defTabSz="449580" rtl="0" eaLnBrk="1" fontAlgn="base" latinLnBrk="0" hangingPunct="1">
              <a:lnSpc>
                <a:spcPct val="104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>
                <a:tab pos="228600" algn="l"/>
                <a:tab pos="676275" algn="l"/>
                <a:tab pos="1123950" algn="l"/>
                <a:tab pos="1574800" algn="l"/>
                <a:tab pos="2022475" algn="l"/>
                <a:tab pos="2473325" algn="l"/>
                <a:tab pos="2921000" algn="l"/>
                <a:tab pos="3371850" algn="l"/>
                <a:tab pos="3819525" algn="l"/>
                <a:tab pos="4270375" algn="l"/>
                <a:tab pos="4718050" algn="l"/>
                <a:tab pos="5168900" algn="l"/>
                <a:tab pos="5616575" algn="l"/>
                <a:tab pos="6067425" algn="l"/>
                <a:tab pos="6515100" algn="l"/>
                <a:tab pos="6965950" algn="l"/>
                <a:tab pos="7413625" algn="l"/>
                <a:tab pos="7864475" algn="l"/>
                <a:tab pos="8312150" algn="l"/>
                <a:tab pos="8763000" algn="l"/>
                <a:tab pos="9210675" algn="l"/>
              </a:tabLst>
              <a:defRPr/>
            </a:pPr>
            <a:r>
              <a:rPr lang="ru-RU" altLang="ru-RU" sz="1400" noProof="0" dirty="0">
                <a:ln>
                  <a:noFill/>
                </a:ln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Размещена информация, на пути следования пациента о последовательности прохождения комиссий. </a:t>
            </a:r>
            <a:endParaRPr kumimoji="0" lang="ru-RU" altLang="ru-RU" sz="140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marR="0" lvl="0" indent="0" algn="just" defTabSz="449580" rtl="0" eaLnBrk="1" fontAlgn="base" latinLnBrk="0" hangingPunct="1">
              <a:lnSpc>
                <a:spcPct val="104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>
                <a:tab pos="228600" algn="l"/>
                <a:tab pos="676275" algn="l"/>
                <a:tab pos="1123950" algn="l"/>
                <a:tab pos="1574800" algn="l"/>
                <a:tab pos="2022475" algn="l"/>
                <a:tab pos="2473325" algn="l"/>
                <a:tab pos="2921000" algn="l"/>
                <a:tab pos="3371850" algn="l"/>
                <a:tab pos="3819525" algn="l"/>
                <a:tab pos="4270375" algn="l"/>
                <a:tab pos="4718050" algn="l"/>
                <a:tab pos="5168900" algn="l"/>
                <a:tab pos="5616575" algn="l"/>
                <a:tab pos="6067425" algn="l"/>
                <a:tab pos="6515100" algn="l"/>
                <a:tab pos="6965950" algn="l"/>
                <a:tab pos="7413625" algn="l"/>
                <a:tab pos="7864475" algn="l"/>
                <a:tab pos="8312150" algn="l"/>
                <a:tab pos="8763000" algn="l"/>
                <a:tab pos="9210675" algn="l"/>
              </a:tabLst>
              <a:defRPr/>
            </a:pPr>
            <a:r>
              <a:rPr lang="ru-RU" altLang="ru-RU" sz="1400" noProof="0" dirty="0">
                <a:ln>
                  <a:noFill/>
                </a:ln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Разработан СОП «</a:t>
            </a:r>
            <a:r>
              <a:rPr lang="ru-RU" altLang="ru-RU" sz="140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Прохождения медицинской комиссии воспитанниками </a:t>
            </a:r>
            <a:r>
              <a:rPr lang="ru-RU" altLang="ru-RU" sz="1400" dirty="0" err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доу</a:t>
            </a:r>
            <a:r>
              <a:rPr lang="ru-RU" altLang="ru-RU" sz="140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 для психолого-медико-педагогической комиссии» </a:t>
            </a:r>
            <a:endParaRPr lang="ru-RU" sz="1400" b="1" dirty="0">
              <a:solidFill>
                <a:schemeClr val="accent1">
                  <a:lumMod val="50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4" name="Изображение 3" descr="IMG_1961"/>
          <p:cNvPicPr>
            <a:picLocks noChangeAspect="1"/>
          </p:cNvPicPr>
          <p:nvPr/>
        </p:nvPicPr>
        <p:blipFill>
          <a:blip r:embed="rId2"/>
          <a:srcRect t="13972"/>
          <a:stretch>
            <a:fillRect/>
          </a:stretch>
        </p:blipFill>
        <p:spPr>
          <a:xfrm rot="10800000">
            <a:off x="4546600" y="3037205"/>
            <a:ext cx="1913890" cy="1524635"/>
          </a:xfrm>
          <a:prstGeom prst="rect">
            <a:avLst/>
          </a:prstGeom>
        </p:spPr>
      </p:pic>
      <p:pic>
        <p:nvPicPr>
          <p:cNvPr id="5" name="Изображение 4" descr="IMG_1960"/>
          <p:cNvPicPr>
            <a:picLocks noChangeAspect="1"/>
          </p:cNvPicPr>
          <p:nvPr/>
        </p:nvPicPr>
        <p:blipFill>
          <a:blip r:embed="rId3"/>
          <a:srcRect t="18667"/>
          <a:stretch>
            <a:fillRect/>
          </a:stretch>
        </p:blipFill>
        <p:spPr>
          <a:xfrm rot="10800000">
            <a:off x="4410075" y="4763135"/>
            <a:ext cx="2187575" cy="1629410"/>
          </a:xfrm>
          <a:prstGeom prst="rect">
            <a:avLst/>
          </a:prstGeom>
        </p:spPr>
      </p:pic>
      <p:pic>
        <p:nvPicPr>
          <p:cNvPr id="12" name="Изображение 11" descr="PHOTO-2024-11-01-12-46-3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65595" y="3037205"/>
            <a:ext cx="2308225" cy="1536065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20549" y="2258149"/>
            <a:ext cx="3693459" cy="3985897"/>
          </a:xfrm>
          <a:prstGeom prst="rect">
            <a:avLst/>
          </a:prstGeom>
        </p:spPr>
      </p:pic>
      <p:pic>
        <p:nvPicPr>
          <p:cNvPr id="15" name="Изображение 14" descr="IMG_197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10800000">
            <a:off x="6665595" y="4763135"/>
            <a:ext cx="2287905" cy="171577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94459" y="181098"/>
            <a:ext cx="8209020" cy="668866"/>
          </a:xfrm>
        </p:spPr>
        <p:txBody>
          <a:bodyPr>
            <a:noAutofit/>
          </a:bodyPr>
          <a:lstStyle/>
          <a:p>
            <a:pPr algn="ctr"/>
            <a:r>
              <a:rPr lang="ru-RU" sz="3200" cap="all" dirty="0"/>
              <a:t>Достигнутые результаты (было и стало) 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244476" y="849965"/>
            <a:ext cx="4096706" cy="5541958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ru-RU" sz="1800" b="0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608992" y="849964"/>
            <a:ext cx="4096706" cy="5587999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ru-RU" sz="1800" b="0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682365" y="919826"/>
            <a:ext cx="3949960" cy="30777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ru-RU" sz="1400" b="1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Решение проблемы</a:t>
            </a:r>
          </a:p>
        </p:txBody>
      </p:sp>
      <p:sp>
        <p:nvSpPr>
          <p:cNvPr id="10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457950" y="6356353"/>
            <a:ext cx="2057400" cy="365125"/>
          </a:xfr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B19B0651-EE4F-4900-A07F-96A6BFA9D0F0}" type="slidenum">
              <a:rPr kumimoji="0" lang="ru-RU" sz="1400" b="1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21</a:t>
            </a:fld>
            <a:endParaRPr kumimoji="0" lang="ru-RU" sz="1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78286" y="936417"/>
            <a:ext cx="3777986" cy="30777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ru-RU" sz="1400" b="1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Описание проблемы</a:t>
            </a:r>
          </a:p>
        </p:txBody>
      </p:sp>
      <p:sp>
        <p:nvSpPr>
          <p:cNvPr id="8" name="CustomShape 2"/>
          <p:cNvSpPr/>
          <p:nvPr/>
        </p:nvSpPr>
        <p:spPr>
          <a:xfrm>
            <a:off x="278286" y="1269641"/>
            <a:ext cx="3777986" cy="472407"/>
          </a:xfrm>
          <a:prstGeom prst="rect">
            <a:avLst/>
          </a:prstGeom>
          <a:solidFill>
            <a:srgbClr val="DDEAF6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Autofit/>
          </a:bodyPr>
          <a:lstStyle/>
          <a:p>
            <a:pPr lvl="0">
              <a:defRPr/>
            </a:pPr>
            <a:r>
              <a:rPr lang="ru-RU" altLang="ru-RU" sz="1400" dirty="0">
                <a:ln>
                  <a:noFill/>
                </a:ln>
                <a:effectLst/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  <a:sym typeface="+mn-ea"/>
              </a:rPr>
              <a:t>Лишние перемещения родителя/законного представителя с ребенком </a:t>
            </a:r>
            <a:endParaRPr kumimoji="0" lang="ru-RU" altLang="ru-RU" sz="1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Microsoft YaHei" panose="020B0503020204020204" pitchFamily="34" charset="-122"/>
              <a:cs typeface="Times New Roman" panose="02020603050405020304" pitchFamily="18" charset="0"/>
            </a:endParaRPr>
          </a:p>
          <a:p>
            <a:pPr lvl="0">
              <a:defRPr/>
            </a:pPr>
            <a:endParaRPr lang="ru-RU" sz="1400" b="1" spc="-1" dirty="0">
              <a:solidFill>
                <a:srgbClr val="1F4E79"/>
              </a:solidFill>
              <a:ea typeface="Calibri" panose="020F0502020204030204"/>
            </a:endParaRPr>
          </a:p>
        </p:txBody>
      </p:sp>
      <p:sp>
        <p:nvSpPr>
          <p:cNvPr id="9" name="CustomShape 2"/>
          <p:cNvSpPr/>
          <p:nvPr/>
        </p:nvSpPr>
        <p:spPr>
          <a:xfrm>
            <a:off x="4682365" y="1269640"/>
            <a:ext cx="3949960" cy="553900"/>
          </a:xfrm>
          <a:prstGeom prst="rect">
            <a:avLst/>
          </a:prstGeom>
          <a:solidFill>
            <a:srgbClr val="DDEAF6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Autofit/>
          </a:bodyPr>
          <a:lstStyle/>
          <a:p>
            <a:pPr marR="0" lvl="0" indent="0" algn="l" defTabSz="449580" rtl="0" eaLnBrk="1" fontAlgn="base" latinLnBrk="0" hangingPunct="1">
              <a:lnSpc>
                <a:spcPct val="104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None/>
              <a:tabLst>
                <a:tab pos="228600" algn="l"/>
                <a:tab pos="676275" algn="l"/>
                <a:tab pos="1123950" algn="l"/>
                <a:tab pos="1574800" algn="l"/>
                <a:tab pos="2022475" algn="l"/>
                <a:tab pos="2473325" algn="l"/>
                <a:tab pos="2921000" algn="l"/>
                <a:tab pos="3371850" algn="l"/>
                <a:tab pos="3819525" algn="l"/>
                <a:tab pos="4270375" algn="l"/>
                <a:tab pos="4718050" algn="l"/>
                <a:tab pos="5168900" algn="l"/>
                <a:tab pos="5616575" algn="l"/>
                <a:tab pos="6067425" algn="l"/>
                <a:tab pos="6515100" algn="l"/>
                <a:tab pos="6965950" algn="l"/>
                <a:tab pos="7413625" algn="l"/>
                <a:tab pos="7864475" algn="l"/>
                <a:tab pos="8312150" algn="l"/>
                <a:tab pos="8763000" algn="l"/>
                <a:tab pos="9210675" algn="l"/>
              </a:tabLst>
            </a:pPr>
            <a:r>
              <a:rPr lang="ru-RU" altLang="ru-RU" sz="1100" dirty="0">
                <a:ln>
                  <a:noFill/>
                </a:ln>
                <a:effectLst/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  <a:sym typeface="+mn-ea"/>
              </a:rPr>
              <a:t>Выделены дни и часы для работы специалистов на второй площадке (там где принимает большинство специалистов пациентов проходящих комиссию)</a:t>
            </a:r>
            <a:endParaRPr kumimoji="0" lang="ru-RU" sz="1100" b="0" i="0" u="none" strike="noStrike" kern="1200" cap="none" spc="-1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pic>
        <p:nvPicPr>
          <p:cNvPr id="4" name="Изображение 3" descr="IMG_0964"/>
          <p:cNvPicPr>
            <a:picLocks noChangeAspect="1"/>
          </p:cNvPicPr>
          <p:nvPr/>
        </p:nvPicPr>
        <p:blipFill>
          <a:blip r:embed="rId2"/>
          <a:srcRect t="16726"/>
          <a:stretch>
            <a:fillRect/>
          </a:stretch>
        </p:blipFill>
        <p:spPr>
          <a:xfrm rot="10800000">
            <a:off x="278130" y="1767205"/>
            <a:ext cx="2707005" cy="1938020"/>
          </a:xfrm>
          <a:prstGeom prst="rect">
            <a:avLst/>
          </a:prstGeom>
        </p:spPr>
      </p:pic>
      <p:pic>
        <p:nvPicPr>
          <p:cNvPr id="11" name="Изображение 10" descr="IMG_0962"/>
          <p:cNvPicPr>
            <a:picLocks noChangeAspect="1"/>
          </p:cNvPicPr>
          <p:nvPr/>
        </p:nvPicPr>
        <p:blipFill>
          <a:blip r:embed="rId3"/>
          <a:srcRect t="13797"/>
          <a:stretch>
            <a:fillRect/>
          </a:stretch>
        </p:blipFill>
        <p:spPr>
          <a:xfrm rot="10800000">
            <a:off x="278130" y="3995420"/>
            <a:ext cx="2707005" cy="2027555"/>
          </a:xfrm>
          <a:prstGeom prst="rect">
            <a:avLst/>
          </a:prstGeom>
        </p:spPr>
      </p:pic>
      <p:pic>
        <p:nvPicPr>
          <p:cNvPr id="12" name="Изображение 11" descr="9c987274-ac30-4406-a063-5ad1b9f369fc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40605" y="2048510"/>
            <a:ext cx="1607185" cy="2143125"/>
          </a:xfrm>
          <a:prstGeom prst="rect">
            <a:avLst/>
          </a:prstGeom>
        </p:spPr>
      </p:pic>
      <p:pic>
        <p:nvPicPr>
          <p:cNvPr id="13" name="Изображение 12" descr="181489d9-530d-4890-bb3c-8a995f0d2069"/>
          <p:cNvPicPr>
            <a:picLocks noChangeAspect="1"/>
          </p:cNvPicPr>
          <p:nvPr/>
        </p:nvPicPr>
        <p:blipFill>
          <a:blip r:embed="rId5"/>
          <a:srcRect l="23210" t="15750"/>
          <a:stretch>
            <a:fillRect/>
          </a:stretch>
        </p:blipFill>
        <p:spPr>
          <a:xfrm>
            <a:off x="6946900" y="2048510"/>
            <a:ext cx="1464945" cy="2143125"/>
          </a:xfrm>
          <a:prstGeom prst="rect">
            <a:avLst/>
          </a:prstGeom>
        </p:spPr>
      </p:pic>
      <p:pic>
        <p:nvPicPr>
          <p:cNvPr id="7" name="Изображение 6" descr="PHOTO-2024-10-31-14-21-3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682615" y="4175125"/>
            <a:ext cx="1635125" cy="2181225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8199" y="20586"/>
            <a:ext cx="8209020" cy="668866"/>
          </a:xfrm>
        </p:spPr>
        <p:txBody>
          <a:bodyPr>
            <a:noAutofit/>
          </a:bodyPr>
          <a:lstStyle/>
          <a:p>
            <a:pPr algn="ctr"/>
            <a:r>
              <a:rPr lang="ru-RU" sz="3200" cap="all" dirty="0"/>
              <a:t>Достигнутые результаты (было и стало) 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210636" y="694030"/>
            <a:ext cx="4096706" cy="5541958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>
              <a:defRPr/>
            </a:pPr>
            <a:endParaRPr lang="ru-RU" dirty="0">
              <a:solidFill>
                <a:prstClr val="black"/>
              </a:solidFill>
            </a:endParaRPr>
          </a:p>
          <a:p>
            <a:pPr>
              <a:defRPr/>
            </a:pPr>
            <a:endParaRPr lang="ru-RU" dirty="0">
              <a:solidFill>
                <a:prstClr val="black"/>
              </a:solidFill>
            </a:endParaRPr>
          </a:p>
          <a:p>
            <a:pPr>
              <a:defRPr/>
            </a:pPr>
            <a:endParaRPr lang="ru-RU" dirty="0">
              <a:solidFill>
                <a:prstClr val="black"/>
              </a:solidFill>
            </a:endParaRPr>
          </a:p>
          <a:p>
            <a:pPr>
              <a:defRPr/>
            </a:pPr>
            <a:endParaRPr lang="ru-RU" i="1" dirty="0">
              <a:solidFill>
                <a:prstClr val="black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520315" y="678700"/>
            <a:ext cx="4096706" cy="5587999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>
              <a:defRPr/>
            </a:pPr>
            <a:endParaRPr lang="ru-RU" i="1" dirty="0">
              <a:solidFill>
                <a:prstClr val="black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667061" y="786695"/>
            <a:ext cx="3949960" cy="30777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1400" b="1" dirty="0">
                <a:solidFill>
                  <a:srgbClr val="5B9BD5">
                    <a:lumMod val="50000"/>
                  </a:srgbClr>
                </a:solidFill>
              </a:rPr>
              <a:t>Решение проблемы</a:t>
            </a:r>
          </a:p>
        </p:txBody>
      </p:sp>
      <p:sp>
        <p:nvSpPr>
          <p:cNvPr id="10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457950" y="6356353"/>
            <a:ext cx="2057400" cy="365125"/>
          </a:xfrm>
        </p:spPr>
        <p:txBody>
          <a:bodyPr/>
          <a:lstStyle/>
          <a:p>
            <a:pPr>
              <a:defRPr/>
            </a:pPr>
            <a:fld id="{B19B0651-EE4F-4900-A07F-96A6BFA9D0F0}" type="slidenum">
              <a:rPr lang="ru-RU" sz="1400" b="1" smtClean="0">
                <a:solidFill>
                  <a:prstClr val="black"/>
                </a:solidFill>
              </a:rPr>
              <a:t>22</a:t>
            </a:fld>
            <a:endParaRPr lang="ru-RU" sz="1400" b="1" dirty="0">
              <a:solidFill>
                <a:prstClr val="black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78286" y="809921"/>
            <a:ext cx="3777986" cy="30777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1400" b="1" dirty="0">
                <a:solidFill>
                  <a:srgbClr val="5B9BD5">
                    <a:lumMod val="50000"/>
                  </a:srgbClr>
                </a:solidFill>
              </a:rPr>
              <a:t>Описание проблемы</a:t>
            </a:r>
          </a:p>
        </p:txBody>
      </p:sp>
      <p:sp>
        <p:nvSpPr>
          <p:cNvPr id="8" name="CustomShape 2"/>
          <p:cNvSpPr/>
          <p:nvPr/>
        </p:nvSpPr>
        <p:spPr>
          <a:xfrm>
            <a:off x="278286" y="1118711"/>
            <a:ext cx="3777986" cy="472407"/>
          </a:xfrm>
          <a:prstGeom prst="rect">
            <a:avLst/>
          </a:prstGeom>
          <a:solidFill>
            <a:srgbClr val="DDEAF6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Autofit/>
          </a:bodyPr>
          <a:lstStyle/>
          <a:p>
            <a:pPr lvl="0" algn="just" defTabSz="449580" fontAlgn="base">
              <a:lnSpc>
                <a:spcPct val="104000"/>
              </a:lnSpc>
              <a:spcBef>
                <a:spcPct val="0"/>
              </a:spcBef>
              <a:spcAft>
                <a:spcPct val="0"/>
              </a:spcAft>
              <a:buSzPct val="100000"/>
              <a:tabLst>
                <a:tab pos="0" algn="l"/>
                <a:tab pos="447675" algn="l"/>
                <a:tab pos="895350" algn="l"/>
                <a:tab pos="1346200" algn="l"/>
                <a:tab pos="1793875" algn="l"/>
                <a:tab pos="2244725" algn="l"/>
                <a:tab pos="2692400" algn="l"/>
                <a:tab pos="3143250" algn="l"/>
                <a:tab pos="3590925" algn="l"/>
                <a:tab pos="4041775" algn="l"/>
                <a:tab pos="4489450" algn="l"/>
                <a:tab pos="4940300" algn="l"/>
                <a:tab pos="5387975" algn="l"/>
                <a:tab pos="5838825" algn="l"/>
                <a:tab pos="6286500" algn="l"/>
                <a:tab pos="6737350" algn="l"/>
                <a:tab pos="7185025" algn="l"/>
                <a:tab pos="7635875" algn="l"/>
                <a:tab pos="8083550" algn="l"/>
                <a:tab pos="8534400" algn="l"/>
                <a:tab pos="8982075" algn="l"/>
              </a:tabLst>
            </a:pPr>
            <a:r>
              <a:rPr lang="ru-RU" altLang="ru-RU" sz="14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Пересечение потоков у  кабинета врача педиатра</a:t>
            </a:r>
            <a:endParaRPr kumimoji="0" lang="ru-RU" altLang="ru-RU" sz="140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 defTabSz="449580" fontAlgn="base">
              <a:lnSpc>
                <a:spcPct val="104000"/>
              </a:lnSpc>
              <a:spcBef>
                <a:spcPct val="0"/>
              </a:spcBef>
              <a:spcAft>
                <a:spcPct val="0"/>
              </a:spcAft>
              <a:buSzPct val="100000"/>
              <a:tabLst>
                <a:tab pos="0" algn="l"/>
                <a:tab pos="447675" algn="l"/>
                <a:tab pos="895350" algn="l"/>
                <a:tab pos="1346200" algn="l"/>
                <a:tab pos="1793875" algn="l"/>
                <a:tab pos="2244725" algn="l"/>
                <a:tab pos="2692400" algn="l"/>
                <a:tab pos="3143250" algn="l"/>
                <a:tab pos="3590925" algn="l"/>
                <a:tab pos="4041775" algn="l"/>
                <a:tab pos="4489450" algn="l"/>
                <a:tab pos="4940300" algn="l"/>
                <a:tab pos="5387975" algn="l"/>
                <a:tab pos="5838825" algn="l"/>
                <a:tab pos="6286500" algn="l"/>
                <a:tab pos="6737350" algn="l"/>
                <a:tab pos="7185025" algn="l"/>
                <a:tab pos="7635875" algn="l"/>
                <a:tab pos="8083550" algn="l"/>
                <a:tab pos="8534400" algn="l"/>
                <a:tab pos="8982075" algn="l"/>
              </a:tabLst>
            </a:pPr>
            <a:r>
              <a:rPr lang="ru-RU" altLang="ru-RU" sz="1400" b="1" dirty="0">
                <a:solidFill>
                  <a:schemeClr val="accent5">
                    <a:lumMod val="50000"/>
                  </a:schemeClr>
                </a:solidFill>
                <a:latin typeface="Calibri" panose="020F0502020204030204" pitchFamily="34" charset="0"/>
                <a:ea typeface="Microsoft YaHei" panose="020B0503020204020204" pitchFamily="34" charset="-122"/>
              </a:rPr>
              <a:t> </a:t>
            </a:r>
          </a:p>
          <a:p>
            <a:pPr>
              <a:defRPr/>
            </a:pPr>
            <a:endParaRPr lang="ru-RU" sz="1400" b="1" spc="-1" dirty="0">
              <a:solidFill>
                <a:srgbClr val="1F4E79"/>
              </a:solidFill>
              <a:ea typeface="Calibri" panose="020F0502020204030204"/>
            </a:endParaRPr>
          </a:p>
        </p:txBody>
      </p:sp>
      <p:sp>
        <p:nvSpPr>
          <p:cNvPr id="9" name="CustomShape 2"/>
          <p:cNvSpPr/>
          <p:nvPr/>
        </p:nvSpPr>
        <p:spPr>
          <a:xfrm>
            <a:off x="4667061" y="1172238"/>
            <a:ext cx="3949960" cy="1175546"/>
          </a:xfrm>
          <a:prstGeom prst="rect">
            <a:avLst/>
          </a:prstGeom>
          <a:solidFill>
            <a:srgbClr val="DDEAF6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ru-RU" altLang="ru-RU" sz="1100" noProof="0" dirty="0">
                <a:ln>
                  <a:noFill/>
                </a:ln>
                <a:effectLst/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  <a:sym typeface="+mn-ea"/>
              </a:rPr>
              <a:t>Выделен кабинет для врача педиатра </a:t>
            </a:r>
            <a:r>
              <a:rPr lang="ru-RU" altLang="ru-RU" sz="1100" noProof="0" dirty="0" err="1">
                <a:ln>
                  <a:noFill/>
                </a:ln>
                <a:effectLst/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  <a:sym typeface="+mn-ea"/>
              </a:rPr>
              <a:t>ООМПНв</a:t>
            </a:r>
            <a:r>
              <a:rPr lang="ru-RU" altLang="ru-RU" sz="1100" noProof="0" dirty="0">
                <a:ln>
                  <a:noFill/>
                </a:ln>
                <a:effectLst/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  <a:sym typeface="+mn-ea"/>
              </a:rPr>
              <a:t> ОУ для выдачи справок, заключений</a:t>
            </a:r>
            <a:endParaRPr kumimoji="0" lang="ru-RU" altLang="ru-RU" sz="1100" b="0" i="0" u="none" strike="noStrike" kern="1200" cap="none" normalizeH="0" baseline="0" noProof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Microsoft YaHei" panose="020B0503020204020204" pitchFamily="34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ru-RU" altLang="ru-RU" sz="1100" noProof="0" dirty="0">
                <a:ln>
                  <a:noFill/>
                </a:ln>
                <a:effectLst/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  <a:sym typeface="+mn-ea"/>
              </a:rPr>
              <a:t>Разработан алгоритм работы с пациентами для врача педиатра </a:t>
            </a:r>
            <a:r>
              <a:rPr lang="ru-RU" altLang="ru-RU" sz="1100" noProof="0" dirty="0" err="1">
                <a:ln>
                  <a:noFill/>
                </a:ln>
                <a:effectLst/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  <a:sym typeface="+mn-ea"/>
              </a:rPr>
              <a:t>ООМПНв</a:t>
            </a:r>
            <a:r>
              <a:rPr lang="ru-RU" altLang="ru-RU" sz="1100" noProof="0" dirty="0">
                <a:ln>
                  <a:noFill/>
                </a:ln>
                <a:effectLst/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  <a:sym typeface="+mn-ea"/>
              </a:rPr>
              <a:t> ОУ</a:t>
            </a:r>
            <a:endParaRPr kumimoji="0" lang="ru-RU" altLang="ru-RU" sz="1100" b="0" i="0" u="none" strike="noStrike" kern="1200" cap="none" normalizeH="0" baseline="0" noProof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Microsoft YaHei" panose="020B0503020204020204" pitchFamily="34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ru-RU" sz="1100" dirty="0">
                <a:ln>
                  <a:noFill/>
                </a:ln>
                <a:effectLst/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  <a:sym typeface="+mn-ea"/>
              </a:rPr>
              <a:t>Выделено время в графике заведующего для подписи справок, заключений.</a:t>
            </a:r>
            <a:endParaRPr lang="ru-RU" altLang="ru-RU" sz="1100" b="1" dirty="0">
              <a:solidFill>
                <a:schemeClr val="accent5">
                  <a:lumMod val="50000"/>
                </a:schemeClr>
              </a:solidFill>
              <a:latin typeface="Calibri" panose="020F0502020204030204" pitchFamily="34" charset="0"/>
              <a:ea typeface="Microsoft YaHei" panose="020B0503020204020204" pitchFamily="34" charset="-122"/>
            </a:endParaRPr>
          </a:p>
        </p:txBody>
      </p:sp>
      <p:pic>
        <p:nvPicPr>
          <p:cNvPr id="4" name="Изображение 3" descr="PHOTO-2024-09-06-15-01-12 (2)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8130" y="2118995"/>
            <a:ext cx="4041140" cy="3030855"/>
          </a:xfrm>
          <a:prstGeom prst="rect">
            <a:avLst/>
          </a:prstGeom>
        </p:spPr>
      </p:pic>
      <p:pic>
        <p:nvPicPr>
          <p:cNvPr id="7" name="Изображение 6" descr="PHOTO-2024-11-01-12-45-3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20565" y="2371725"/>
            <a:ext cx="1718310" cy="2291080"/>
          </a:xfrm>
          <a:prstGeom prst="rect">
            <a:avLst/>
          </a:prstGeom>
        </p:spPr>
      </p:pic>
      <p:pic>
        <p:nvPicPr>
          <p:cNvPr id="11" name="Изображение 10" descr="IMG_1969"/>
          <p:cNvPicPr>
            <a:picLocks noChangeAspect="1"/>
          </p:cNvPicPr>
          <p:nvPr/>
        </p:nvPicPr>
        <p:blipFill>
          <a:blip r:embed="rId4"/>
          <a:srcRect l="1657" t="-306" r="11385" b="19208"/>
          <a:stretch>
            <a:fillRect/>
          </a:stretch>
        </p:blipFill>
        <p:spPr>
          <a:xfrm rot="5400000">
            <a:off x="6496050" y="2635885"/>
            <a:ext cx="2389505" cy="1852295"/>
          </a:xfrm>
          <a:prstGeom prst="rect">
            <a:avLst/>
          </a:prstGeom>
        </p:spPr>
      </p:pic>
      <p:pic>
        <p:nvPicPr>
          <p:cNvPr id="12" name="Изображение 11" descr="IMG_1994"/>
          <p:cNvPicPr>
            <a:picLocks noChangeAspect="1"/>
          </p:cNvPicPr>
          <p:nvPr/>
        </p:nvPicPr>
        <p:blipFill>
          <a:blip r:embed="rId5"/>
          <a:srcRect t="11694" b="12833"/>
          <a:stretch>
            <a:fillRect/>
          </a:stretch>
        </p:blipFill>
        <p:spPr>
          <a:xfrm rot="10800000">
            <a:off x="5118100" y="4631055"/>
            <a:ext cx="3048000" cy="1725295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>
            <a:spLocks noGrp="1"/>
          </p:cNvSpPr>
          <p:nvPr/>
        </p:nvSpPr>
        <p:spPr>
          <a:xfrm>
            <a:off x="758199" y="20586"/>
            <a:ext cx="8209020" cy="66886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3200" cap="all" dirty="0"/>
              <a:t>Достигнутые результаты (было и стало)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10636" y="694030"/>
            <a:ext cx="4096706" cy="5541958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>
              <a:defRPr/>
            </a:pPr>
            <a:endParaRPr lang="ru-RU" dirty="0">
              <a:solidFill>
                <a:prstClr val="black"/>
              </a:solidFill>
            </a:endParaRPr>
          </a:p>
          <a:p>
            <a:pPr>
              <a:defRPr/>
            </a:pPr>
            <a:endParaRPr lang="ru-RU" dirty="0">
              <a:solidFill>
                <a:prstClr val="black"/>
              </a:solidFill>
            </a:endParaRPr>
          </a:p>
          <a:p>
            <a:pPr>
              <a:defRPr/>
            </a:pPr>
            <a:endParaRPr lang="ru-RU" dirty="0">
              <a:solidFill>
                <a:prstClr val="black"/>
              </a:solidFill>
            </a:endParaRPr>
          </a:p>
          <a:p>
            <a:pPr>
              <a:defRPr/>
            </a:pPr>
            <a:endParaRPr lang="ru-RU" i="1" dirty="0">
              <a:solidFill>
                <a:prstClr val="black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78286" y="809921"/>
            <a:ext cx="3777986" cy="30777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1400" b="1" dirty="0">
                <a:solidFill>
                  <a:srgbClr val="5B9BD5">
                    <a:lumMod val="50000"/>
                  </a:srgbClr>
                </a:solidFill>
              </a:rPr>
              <a:t>Описание проблемы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4434205" y="694055"/>
            <a:ext cx="4532630" cy="5541645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>
              <a:defRPr/>
            </a:pPr>
            <a:endParaRPr lang="ru-RU" dirty="0">
              <a:solidFill>
                <a:prstClr val="black"/>
              </a:solidFill>
            </a:endParaRPr>
          </a:p>
          <a:p>
            <a:pPr>
              <a:defRPr/>
            </a:pPr>
            <a:endParaRPr lang="ru-RU" dirty="0">
              <a:solidFill>
                <a:prstClr val="black"/>
              </a:solidFill>
            </a:endParaRPr>
          </a:p>
          <a:p>
            <a:pPr>
              <a:defRPr/>
            </a:pPr>
            <a:endParaRPr lang="ru-RU" dirty="0">
              <a:solidFill>
                <a:prstClr val="black"/>
              </a:solidFill>
            </a:endParaRPr>
          </a:p>
          <a:p>
            <a:pPr>
              <a:defRPr/>
            </a:pPr>
            <a:endParaRPr lang="ru-RU" i="1" dirty="0">
              <a:solidFill>
                <a:prstClr val="black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667061" y="786695"/>
            <a:ext cx="3949960" cy="30777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1400" b="1" dirty="0">
                <a:solidFill>
                  <a:srgbClr val="5B9BD5">
                    <a:lumMod val="50000"/>
                  </a:srgbClr>
                </a:solidFill>
              </a:rPr>
              <a:t>Решение проблемы</a:t>
            </a:r>
          </a:p>
        </p:txBody>
      </p:sp>
      <p:sp>
        <p:nvSpPr>
          <p:cNvPr id="7" name="TextBox 5"/>
          <p:cNvSpPr txBox="1"/>
          <p:nvPr/>
        </p:nvSpPr>
        <p:spPr>
          <a:xfrm>
            <a:off x="277941" y="1160075"/>
            <a:ext cx="3949960" cy="53848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marL="0" marR="0" lvl="0" indent="0" algn="just" defTabSz="449580" rtl="0" eaLnBrk="1" fontAlgn="base" latinLnBrk="0" hangingPunct="1">
              <a:lnSpc>
                <a:spcPct val="104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  <a:buFontTx/>
              <a:buNone/>
              <a:tabLst>
                <a:tab pos="0" algn="l"/>
                <a:tab pos="447675" algn="l"/>
                <a:tab pos="895350" algn="l"/>
                <a:tab pos="1346200" algn="l"/>
                <a:tab pos="1793875" algn="l"/>
                <a:tab pos="2244725" algn="l"/>
                <a:tab pos="2692400" algn="l"/>
                <a:tab pos="3143250" algn="l"/>
                <a:tab pos="3590925" algn="l"/>
                <a:tab pos="4041775" algn="l"/>
                <a:tab pos="4489450" algn="l"/>
                <a:tab pos="4940300" algn="l"/>
                <a:tab pos="5387975" algn="l"/>
                <a:tab pos="5838825" algn="l"/>
                <a:tab pos="6286500" algn="l"/>
                <a:tab pos="6737350" algn="l"/>
                <a:tab pos="7185025" algn="l"/>
                <a:tab pos="7635875" algn="l"/>
                <a:tab pos="8083550" algn="l"/>
                <a:tab pos="8534400" algn="l"/>
                <a:tab pos="8982075" algn="l"/>
              </a:tabLst>
            </a:pPr>
            <a:r>
              <a:rPr lang="ru-RU" altLang="ru-RU" sz="1400" dirty="0">
                <a:ln>
                  <a:noFill/>
                </a:ln>
                <a:effectLst/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  <a:sym typeface="+mn-ea"/>
              </a:rPr>
              <a:t>Длительное подписание заключения у заведующего</a:t>
            </a:r>
            <a:endParaRPr lang="ru-RU" sz="1400" b="1" dirty="0">
              <a:solidFill>
                <a:srgbClr val="5B9BD5">
                  <a:lumMod val="50000"/>
                </a:srgbClr>
              </a:solidFill>
            </a:endParaRPr>
          </a:p>
        </p:txBody>
      </p:sp>
      <p:sp>
        <p:nvSpPr>
          <p:cNvPr id="8" name="TextBox 5"/>
          <p:cNvSpPr txBox="1"/>
          <p:nvPr/>
        </p:nvSpPr>
        <p:spPr>
          <a:xfrm>
            <a:off x="4667061" y="1116895"/>
            <a:ext cx="3949960" cy="95313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l"/>
            <a:r>
              <a:rPr lang="ru-RU" sz="1400" dirty="0">
                <a:ln>
                  <a:noFill/>
                </a:ln>
                <a:effectLst/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  <a:sym typeface="+mn-ea"/>
              </a:rPr>
              <a:t>Выделено время в графике заведующего для подписи справок, заключений.</a:t>
            </a:r>
            <a:endParaRPr kumimoji="0" lang="ru-RU" sz="1400" b="0" i="0" u="none" strike="noStrike" kern="1200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pPr algn="l"/>
            <a:r>
              <a:rPr lang="ru-RU" sz="1400" dirty="0">
                <a:ln>
                  <a:noFill/>
                </a:ln>
                <a:effectLst/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  <a:sym typeface="+mn-ea"/>
              </a:rPr>
              <a:t>Внесена в маршрутный лист информации о времени подписания справок, заключений</a:t>
            </a:r>
            <a:endParaRPr lang="ru-RU" sz="1400" b="1" dirty="0">
              <a:solidFill>
                <a:srgbClr val="5B9BD5">
                  <a:lumMod val="50000"/>
                </a:srgb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2" name="Изображение 1" descr="PHOTO-2024-11-06-10-03-3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9120" y="1741170"/>
            <a:ext cx="3175635" cy="4234815"/>
          </a:xfrm>
          <a:prstGeom prst="rect">
            <a:avLst/>
          </a:prstGeom>
        </p:spPr>
      </p:pic>
      <p:pic>
        <p:nvPicPr>
          <p:cNvPr id="9" name="Изображение 8" descr="IMG_1994"/>
          <p:cNvPicPr>
            <a:picLocks noChangeAspect="1"/>
          </p:cNvPicPr>
          <p:nvPr/>
        </p:nvPicPr>
        <p:blipFill>
          <a:blip r:embed="rId3"/>
          <a:srcRect t="11694" b="12833"/>
          <a:stretch>
            <a:fillRect/>
          </a:stretch>
        </p:blipFill>
        <p:spPr>
          <a:xfrm rot="10800000">
            <a:off x="5918835" y="4392930"/>
            <a:ext cx="3048000" cy="1725295"/>
          </a:xfrm>
          <a:prstGeom prst="rect">
            <a:avLst/>
          </a:prstGeom>
        </p:spPr>
      </p:pic>
      <p:pic>
        <p:nvPicPr>
          <p:cNvPr id="10" name="Изображение 9" descr="IMG_200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5400000">
            <a:off x="4333240" y="2425700"/>
            <a:ext cx="2670810" cy="2003425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3200" cap="all" dirty="0"/>
              <a:t>Достигнутые результаты  </a:t>
            </a:r>
          </a:p>
        </p:txBody>
      </p:sp>
      <p:sp>
        <p:nvSpPr>
          <p:cNvPr id="2" name="Объект 1"/>
          <p:cNvSpPr>
            <a:spLocks noGrp="1"/>
          </p:cNvSpPr>
          <p:nvPr>
            <p:ph sz="half" idx="1"/>
          </p:nvPr>
        </p:nvSpPr>
        <p:spPr>
          <a:xfrm>
            <a:off x="457199" y="1349903"/>
            <a:ext cx="8425544" cy="4702553"/>
          </a:xfrm>
        </p:spPr>
        <p:txBody>
          <a:bodyPr>
            <a:normAutofit/>
          </a:bodyPr>
          <a:lstStyle/>
          <a:p>
            <a:r>
              <a:rPr lang="ru-RU" sz="2400" dirty="0"/>
              <a:t>Эффекты для населения:</a:t>
            </a:r>
          </a:p>
          <a:p>
            <a:pPr marL="0" indent="0">
              <a:buNone/>
            </a:pPr>
            <a:r>
              <a:rPr lang="ru-RU" sz="2400" dirty="0"/>
              <a:t> Для населения: </a:t>
            </a:r>
          </a:p>
          <a:p>
            <a:pPr marL="0" indent="0">
              <a:buNone/>
            </a:pPr>
            <a:r>
              <a:rPr lang="ru-RU" sz="2400" dirty="0"/>
              <a:t>Повышение удовлетворённости пациентов до 95%, сокращение жалоб с 10-12шт в месяц до 1-2х. </a:t>
            </a:r>
          </a:p>
          <a:p>
            <a:pPr marL="0" indent="0">
              <a:buNone/>
            </a:pPr>
            <a:r>
              <a:rPr lang="ru-RU" sz="2400" dirty="0"/>
              <a:t>Выделен дополнительно кабинет доврачебного приема,кабинет врача педиатра ООМПНвОУ.  </a:t>
            </a:r>
          </a:p>
          <a:p>
            <a:r>
              <a:rPr lang="ru-RU" sz="2400" dirty="0"/>
              <a:t>Эффекты для организации:</a:t>
            </a:r>
          </a:p>
          <a:p>
            <a:pPr marL="0" indent="0">
              <a:buNone/>
            </a:pPr>
            <a:r>
              <a:rPr lang="ru-RU" sz="2400" dirty="0">
                <a:sym typeface="+mn-ea"/>
              </a:rPr>
              <a:t>Повышение удовлетворенности сотрудников до 95%,</a:t>
            </a:r>
            <a:endParaRPr lang="ru-RU" sz="2400" dirty="0"/>
          </a:p>
          <a:p>
            <a:pPr marL="0" indent="0">
              <a:buNone/>
            </a:pPr>
            <a:r>
              <a:rPr lang="ru-RU" sz="2400" dirty="0">
                <a:sym typeface="+mn-ea"/>
              </a:rPr>
              <a:t> Стандартизация  процесса (разработаны памятки, СОК,СОП), сокращены пересечения потоков пациентов,   снижены риски развития конфликтных ситуаций</a:t>
            </a: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32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536328" y="6356197"/>
            <a:ext cx="2057400" cy="365125"/>
          </a:xfr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B19B0651-EE4F-4900-A07F-96A6BFA9D0F0}" type="slidenum">
              <a:rPr kumimoji="0" lang="ru-RU" sz="1400" b="1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24</a:t>
            </a:fld>
            <a:endParaRPr kumimoji="0" lang="ru-RU" sz="1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62509" y="238551"/>
            <a:ext cx="7618981" cy="668866"/>
          </a:xfrm>
        </p:spPr>
        <p:txBody>
          <a:bodyPr>
            <a:normAutofit fontScale="90000"/>
          </a:bodyPr>
          <a:lstStyle/>
          <a:p>
            <a:r>
              <a:rPr kumimoji="0" lang="ru-RU" sz="3200" b="0" i="0" u="none" strike="noStrike" kern="1200" cap="all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Принятие результата и стандартизация</a:t>
            </a:r>
            <a:endParaRPr lang="ru-RU" dirty="0"/>
          </a:p>
        </p:txBody>
      </p:sp>
      <p:pic>
        <p:nvPicPr>
          <p:cNvPr id="6" name="Изображение 5" descr="IMG_1960"/>
          <p:cNvPicPr>
            <a:picLocks noChangeAspect="1"/>
          </p:cNvPicPr>
          <p:nvPr/>
        </p:nvPicPr>
        <p:blipFill>
          <a:blip r:embed="rId3"/>
          <a:srcRect t="18667"/>
          <a:stretch>
            <a:fillRect/>
          </a:stretch>
        </p:blipFill>
        <p:spPr>
          <a:xfrm rot="10800000">
            <a:off x="882650" y="4622165"/>
            <a:ext cx="3665220" cy="2235835"/>
          </a:xfrm>
          <a:prstGeom prst="rect">
            <a:avLst/>
          </a:prstGeom>
        </p:spPr>
      </p:pic>
      <p:pic>
        <p:nvPicPr>
          <p:cNvPr id="7" name="Изображение 6" descr="IMG_1961"/>
          <p:cNvPicPr>
            <a:picLocks noChangeAspect="1"/>
          </p:cNvPicPr>
          <p:nvPr/>
        </p:nvPicPr>
        <p:blipFill>
          <a:blip r:embed="rId4"/>
          <a:srcRect t="13972"/>
          <a:stretch>
            <a:fillRect/>
          </a:stretch>
        </p:blipFill>
        <p:spPr>
          <a:xfrm rot="10800000">
            <a:off x="5022850" y="4552950"/>
            <a:ext cx="3569970" cy="2305050"/>
          </a:xfrm>
          <a:prstGeom prst="rect">
            <a:avLst/>
          </a:prstGeom>
        </p:spPr>
      </p:pic>
      <p:pic>
        <p:nvPicPr>
          <p:cNvPr id="8" name="Изображение 7" descr="IMG_1969"/>
          <p:cNvPicPr>
            <a:picLocks noChangeAspect="1"/>
          </p:cNvPicPr>
          <p:nvPr/>
        </p:nvPicPr>
        <p:blipFill>
          <a:blip r:embed="rId5"/>
          <a:srcRect l="1657" t="-306" r="11385" b="19208"/>
          <a:stretch>
            <a:fillRect/>
          </a:stretch>
        </p:blipFill>
        <p:spPr>
          <a:xfrm rot="5400000">
            <a:off x="4719320" y="1227455"/>
            <a:ext cx="3622040" cy="2807970"/>
          </a:xfrm>
          <a:prstGeom prst="rect">
            <a:avLst/>
          </a:prstGeom>
        </p:spPr>
      </p:pic>
      <p:graphicFrame>
        <p:nvGraphicFramePr>
          <p:cNvPr id="9" name="Объект 8"/>
          <p:cNvGraphicFramePr/>
          <p:nvPr/>
        </p:nvGraphicFramePr>
        <p:xfrm>
          <a:off x="1108075" y="820420"/>
          <a:ext cx="2628265" cy="36220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7" r:id="rId6" imgW="3800475" imgH="4391025" progId="Paint.Picture.1">
                  <p:embed/>
                </p:oleObj>
              </mc:Choice>
              <mc:Fallback>
                <p:oleObj r:id="rId6" imgW="3800475" imgH="4391025" progId="Paint.Picture.1">
                  <p:embed/>
                  <p:pic>
                    <p:nvPicPr>
                      <p:cNvPr id="0" name="Изображение 9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108075" y="820420"/>
                        <a:ext cx="2628265" cy="362204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kumimoji="0" lang="ru-RU" sz="3200" b="0" i="0" u="none" strike="noStrike" kern="1200" cap="all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Принятие результата и стандартизация</a:t>
            </a:r>
            <a:endParaRPr lang="ru-RU" dirty="0"/>
          </a:p>
        </p:txBody>
      </p:sp>
      <p:pic>
        <p:nvPicPr>
          <p:cNvPr id="14" name="Изображение 13" descr="IMG_197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0800000">
            <a:off x="0" y="1350010"/>
            <a:ext cx="3753485" cy="2815590"/>
          </a:xfrm>
          <a:prstGeom prst="rect">
            <a:avLst/>
          </a:prstGeom>
        </p:spPr>
      </p:pic>
      <p:pic>
        <p:nvPicPr>
          <p:cNvPr id="7" name="Изображение 6" descr="IMG_197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5400000">
            <a:off x="5452110" y="1584325"/>
            <a:ext cx="3473450" cy="2605405"/>
          </a:xfrm>
          <a:prstGeom prst="rect">
            <a:avLst/>
          </a:prstGeom>
        </p:spPr>
      </p:pic>
      <p:pic>
        <p:nvPicPr>
          <p:cNvPr id="4" name="Изображение 3" descr="IMG_199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5400000">
            <a:off x="3372485" y="4054475"/>
            <a:ext cx="3048000" cy="2286000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Заголовок 1"/>
          <p:cNvSpPr txBox="1"/>
          <p:nvPr/>
        </p:nvSpPr>
        <p:spPr>
          <a:xfrm>
            <a:off x="494491" y="5950864"/>
            <a:ext cx="822960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       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Ответственный за размещение информации программист Рогозин Илья, медицинская сестра Овсянникова Наталья Сергеевна   </a:t>
            </a:r>
            <a:b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</a:br>
            <a:endParaRPr kumimoji="0" lang="ru-RU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ea typeface="+mn-ea"/>
              <a:cs typeface="+mn-cs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0" y="125139"/>
            <a:ext cx="872409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ru-RU" sz="4000" b="0" i="0" u="none" strike="noStrike" kern="1200" cap="all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Информационные условия  </a:t>
            </a:r>
          </a:p>
        </p:txBody>
      </p:sp>
      <p:sp>
        <p:nvSpPr>
          <p:cNvPr id="5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457950" y="6356353"/>
            <a:ext cx="2057400" cy="365125"/>
          </a:xfr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B19B0651-EE4F-4900-A07F-96A6BFA9D0F0}" type="slidenum">
              <a:rPr kumimoji="0" lang="ru-RU" sz="1400" b="1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27</a:t>
            </a:fld>
            <a:endParaRPr kumimoji="0" lang="ru-RU" sz="1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Текстовое поле 3"/>
          <p:cNvSpPr txBox="1"/>
          <p:nvPr/>
        </p:nvSpPr>
        <p:spPr>
          <a:xfrm>
            <a:off x="494491" y="5288726"/>
            <a:ext cx="8743315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dirty="0">
                <a:sym typeface="+mn-ea"/>
              </a:rPr>
              <a:t>https://sodetbol.gosuslugi.ru/svedeniya-o-meditsinskoy-organizatsii/sistema-menedzhmenta-kachestva/berezhlivoe-proizvodstvo/</a:t>
            </a:r>
            <a:endParaRPr lang="en-US" altLang="en-US" dirty="0">
              <a:sym typeface="+mn-ea"/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9ED0A322-8C11-4B5B-8B06-3ED7481AD30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3628" y="746016"/>
            <a:ext cx="8171722" cy="4415038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2"/>
          <p:cNvSpPr>
            <a:spLocks noGrp="1"/>
          </p:cNvSpPr>
          <p:nvPr>
            <p:ph type="title"/>
          </p:nvPr>
        </p:nvSpPr>
        <p:spPr>
          <a:xfrm>
            <a:off x="0" y="44309"/>
            <a:ext cx="9250017" cy="439738"/>
          </a:xfrm>
        </p:spPr>
        <p:txBody>
          <a:bodyPr>
            <a:noAutofit/>
          </a:bodyPr>
          <a:lstStyle/>
          <a:p>
            <a:pPr algn="ctr"/>
            <a:r>
              <a:rPr lang="ru-RU" sz="1400" dirty="0"/>
              <a:t>«С</a:t>
            </a:r>
            <a:r>
              <a:rPr lang="ru-RU" sz="1400" i="1" dirty="0"/>
              <a:t>овершенствование процесса прохождения медицинского осмотра воспитанниками ДОУ для психолого-медико-педагогической комиссии</a:t>
            </a:r>
            <a:r>
              <a:rPr lang="ru-RU" sz="1400" dirty="0"/>
              <a:t>»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0" y="520065"/>
            <a:ext cx="8930005" cy="132461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85090" y="1853565"/>
            <a:ext cx="8844280" cy="182372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10202" y="589300"/>
            <a:ext cx="1770036" cy="30777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Общая информация 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85325" y="3887892"/>
            <a:ext cx="8857825" cy="800219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93040" y="1847215"/>
            <a:ext cx="2744470" cy="28892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none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Обоснование выбора процесса 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85000" y="3765234"/>
            <a:ext cx="1225464" cy="30777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Цели проекта</a:t>
            </a:r>
          </a:p>
        </p:txBody>
      </p:sp>
      <p:sp>
        <p:nvSpPr>
          <p:cNvPr id="11" name="TextBox 12"/>
          <p:cNvSpPr txBox="1">
            <a:spLocks noChangeArrowheads="1"/>
          </p:cNvSpPr>
          <p:nvPr/>
        </p:nvSpPr>
        <p:spPr bwMode="auto">
          <a:xfrm>
            <a:off x="2146300" y="549275"/>
            <a:ext cx="6783070" cy="115633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noAutofit/>
          </a:bodyPr>
          <a:lstStyle/>
          <a:p>
            <a:pPr lvl="0">
              <a:defRPr/>
            </a:pP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3A5896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Границы процесса: от </a:t>
            </a:r>
            <a:r>
              <a:rPr lang="ru-RU" sz="1200" dirty="0">
                <a:solidFill>
                  <a:srgbClr val="3A5896"/>
                </a:solidFill>
              </a:rPr>
              <a:t> обращения в поликлинику  мкр Интернациональный 24 р</a:t>
            </a:r>
            <a:r>
              <a:rPr lang="ru-RU" sz="1200" dirty="0">
                <a:solidFill>
                  <a:srgbClr val="3A5896"/>
                </a:solidFill>
                <a:sym typeface="+mn-ea"/>
              </a:rPr>
              <a:t>ебенка с родителем/законным представителем </a:t>
            </a:r>
            <a:r>
              <a:rPr lang="ru-RU" sz="1200" dirty="0">
                <a:solidFill>
                  <a:srgbClr val="3A5896"/>
                </a:solidFill>
              </a:rPr>
              <a:t>для  </a:t>
            </a:r>
            <a:r>
              <a:rPr lang="ru-RU" sz="1200" dirty="0">
                <a:solidFill>
                  <a:srgbClr val="3A5896"/>
                </a:solidFill>
                <a:sym typeface="+mn-ea"/>
              </a:rPr>
              <a:t> </a:t>
            </a:r>
            <a:r>
              <a:rPr lang="ru-RU" altLang="ru-RU" sz="1200" dirty="0">
                <a:solidFill>
                  <a:srgbClr val="3A5896"/>
                </a:solidFill>
                <a:latin typeface="Times New Roman" panose="02020603050405020304" pitchFamily="18" charset="0"/>
                <a:sym typeface="+mn-ea"/>
              </a:rPr>
              <a:t>получения медицинской справки о выздоровлении для образовательных учреждений</a:t>
            </a:r>
            <a:endParaRPr lang="ru-RU" sz="1200" dirty="0">
              <a:solidFill>
                <a:srgbClr val="3A5896"/>
              </a:solidFill>
            </a:endParaRPr>
          </a:p>
          <a:p>
            <a:pPr lvl="0">
              <a:defRPr/>
            </a:pPr>
            <a:r>
              <a:rPr lang="ru-RU" sz="1200" dirty="0">
                <a:solidFill>
                  <a:srgbClr val="3A5896"/>
                </a:solidFill>
              </a:rPr>
              <a:t>До покидания поликлиники после п</a:t>
            </a:r>
            <a:r>
              <a:rPr lang="ru-RU" altLang="ru-RU" sz="1200" dirty="0">
                <a:solidFill>
                  <a:srgbClr val="3A5896"/>
                </a:solidFill>
                <a:latin typeface="Times New Roman" panose="02020603050405020304" pitchFamily="18" charset="0"/>
                <a:sym typeface="+mn-ea"/>
              </a:rPr>
              <a:t>олучения медицинской справки о выздоровлении для образовательных учреждений</a:t>
            </a:r>
            <a:endParaRPr lang="ru-RU" sz="1200" dirty="0">
              <a:solidFill>
                <a:srgbClr val="3A5896"/>
              </a:solidFill>
            </a:endParaRPr>
          </a:p>
          <a:p>
            <a:pPr lvl="0">
              <a:defRPr/>
            </a:pPr>
            <a:r>
              <a:rPr kumimoji="0" lang="ru-RU" sz="1200" b="0" i="0" u="none" strike="noStrike" kern="1200" cap="none" spc="0" normalizeH="0" noProof="0" dirty="0">
                <a:ln>
                  <a:noFill/>
                </a:ln>
                <a:solidFill>
                  <a:srgbClr val="3A5896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3A5896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Дата начала  проекта: 16.04.2025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3A5896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Дата окончания проекта: 16.09.2025</a:t>
            </a:r>
          </a:p>
        </p:txBody>
      </p:sp>
      <p:sp>
        <p:nvSpPr>
          <p:cNvPr id="12" name="TextBox 13"/>
          <p:cNvSpPr txBox="1">
            <a:spLocks noChangeArrowheads="1"/>
          </p:cNvSpPr>
          <p:nvPr/>
        </p:nvSpPr>
        <p:spPr bwMode="auto">
          <a:xfrm>
            <a:off x="71755" y="2068830"/>
            <a:ext cx="8631555" cy="147383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just" defTabSz="449580" eaLnBrk="1" hangingPunct="1">
              <a:lnSpc>
                <a:spcPct val="82000"/>
              </a:lnSpc>
              <a:tabLst>
                <a:tab pos="0" algn="l"/>
                <a:tab pos="447675" algn="l"/>
                <a:tab pos="897255" algn="l"/>
                <a:tab pos="1346200" algn="l"/>
                <a:tab pos="1795780" algn="l"/>
                <a:tab pos="2244725" algn="l"/>
                <a:tab pos="2694305" algn="l"/>
                <a:tab pos="3143250" algn="l"/>
                <a:tab pos="3592830" algn="l"/>
                <a:tab pos="4041775" algn="l"/>
                <a:tab pos="4491355" algn="l"/>
                <a:tab pos="4940300" algn="l"/>
                <a:tab pos="5389880" algn="l"/>
                <a:tab pos="5838825" algn="l"/>
                <a:tab pos="6288405" algn="l"/>
                <a:tab pos="6737350" algn="l"/>
                <a:tab pos="7186930" algn="l"/>
                <a:tab pos="7635875" algn="l"/>
                <a:tab pos="8085455" algn="l"/>
                <a:tab pos="8534400" algn="l"/>
                <a:tab pos="8983980" algn="l"/>
              </a:tabLst>
            </a:pPr>
            <a:r>
              <a:rPr lang="ru-RU" altLang="ru-RU" sz="1000" dirty="0">
                <a:latin typeface="Times New Roman" panose="02020603050405020304" pitchFamily="18" charset="0"/>
                <a:sym typeface="+mn-ea"/>
              </a:rPr>
              <a:t>1.В течении месяца в ОГБУЗ «Старооскольская окружную детскую больницу» обращается от 1200 до 4000 родителей/законных представителей с целью получения медицинской справки о выздоровлении для образовательных учреждений. При ее получении возникают конфликтные ситуации возле кабинета врача педиатра, так как данные пациенты приходят без записи. Как следствие – увеличение жалоб (до 12-18шт в месяц)</a:t>
            </a:r>
            <a:endParaRPr lang="ru-RU" altLang="ru-RU" sz="1000" dirty="0">
              <a:solidFill>
                <a:schemeClr val="tx1"/>
              </a:solidFill>
              <a:latin typeface="Times New Roman" panose="02020603050405020304" pitchFamily="18" charset="0"/>
            </a:endParaRPr>
          </a:p>
          <a:p>
            <a:pPr algn="just" eaLnBrk="1" hangingPunct="1">
              <a:lnSpc>
                <a:spcPct val="82000"/>
              </a:lnSpc>
              <a:tabLst>
                <a:tab pos="0" algn="l"/>
                <a:tab pos="447675" algn="l"/>
                <a:tab pos="897255" algn="l"/>
                <a:tab pos="1346200" algn="l"/>
                <a:tab pos="1795780" algn="l"/>
                <a:tab pos="2244725" algn="l"/>
                <a:tab pos="2694305" algn="l"/>
                <a:tab pos="3143250" algn="l"/>
                <a:tab pos="3592830" algn="l"/>
                <a:tab pos="4041775" algn="l"/>
                <a:tab pos="4491355" algn="l"/>
                <a:tab pos="4940300" algn="l"/>
                <a:tab pos="5389880" algn="l"/>
                <a:tab pos="5838825" algn="l"/>
                <a:tab pos="6288405" algn="l"/>
                <a:tab pos="6737350" algn="l"/>
                <a:tab pos="7186930" algn="l"/>
                <a:tab pos="7635875" algn="l"/>
                <a:tab pos="8085455" algn="l"/>
                <a:tab pos="8534400" algn="l"/>
                <a:tab pos="8983980" algn="l"/>
              </a:tabLst>
            </a:pP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sym typeface="+mn-ea"/>
              </a:rPr>
              <a:t>2.Часто родители или несовершеннолетние теряют справки и повторно приходят за справками в образовательные учреждения. Следует отметить, при утери справки законными представителями или несовершеннолетними нарушаются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sym typeface="+mn-ea"/>
              </a:rPr>
              <a:t>конфидециальные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sym typeface="+mn-ea"/>
              </a:rPr>
              <a:t> данные о состоянии здоровья ребенка.</a:t>
            </a:r>
            <a:endParaRPr lang="ru-RU" altLang="ru-RU" sz="1000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algn="just" defTabSz="449580" eaLnBrk="1" hangingPunct="1">
              <a:lnSpc>
                <a:spcPct val="82000"/>
              </a:lnSpc>
              <a:tabLst>
                <a:tab pos="0" algn="l"/>
                <a:tab pos="447675" algn="l"/>
                <a:tab pos="897255" algn="l"/>
                <a:tab pos="1346200" algn="l"/>
                <a:tab pos="1795780" algn="l"/>
                <a:tab pos="2244725" algn="l"/>
                <a:tab pos="2694305" algn="l"/>
                <a:tab pos="3143250" algn="l"/>
                <a:tab pos="3592830" algn="l"/>
                <a:tab pos="4041775" algn="l"/>
                <a:tab pos="4491355" algn="l"/>
                <a:tab pos="4940300" algn="l"/>
                <a:tab pos="5389880" algn="l"/>
                <a:tab pos="5838825" algn="l"/>
                <a:tab pos="6288405" algn="l"/>
                <a:tab pos="6737350" algn="l"/>
                <a:tab pos="7186930" algn="l"/>
                <a:tab pos="7635875" algn="l"/>
                <a:tab pos="8085455" algn="l"/>
                <a:tab pos="8534400" algn="l"/>
                <a:tab pos="8983980" algn="l"/>
              </a:tabLst>
            </a:pP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sym typeface="+mn-ea"/>
              </a:rPr>
              <a:t>3. Путем анкетирования 15 пациентов было выявлено - 14% выразили неудовлетворенность, отметив ожидание приема врача педиатра, 86% - не удовлетворены длительностью заполнения бумажного носителя.</a:t>
            </a:r>
            <a:endParaRPr lang="ru-RU" altLang="ru-RU" sz="1000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algn="just" eaLnBrk="1" hangingPunct="1">
              <a:lnSpc>
                <a:spcPct val="82000"/>
              </a:lnSpc>
              <a:tabLst>
                <a:tab pos="0" algn="l"/>
                <a:tab pos="447675" algn="l"/>
                <a:tab pos="897255" algn="l"/>
                <a:tab pos="1346200" algn="l"/>
                <a:tab pos="1795780" algn="l"/>
                <a:tab pos="2244725" algn="l"/>
                <a:tab pos="2694305" algn="l"/>
                <a:tab pos="3143250" algn="l"/>
                <a:tab pos="3592830" algn="l"/>
                <a:tab pos="4041775" algn="l"/>
                <a:tab pos="4491355" algn="l"/>
                <a:tab pos="4940300" algn="l"/>
                <a:tab pos="5389880" algn="l"/>
                <a:tab pos="5838825" algn="l"/>
                <a:tab pos="6288405" algn="l"/>
                <a:tab pos="6737350" algn="l"/>
                <a:tab pos="7186930" algn="l"/>
                <a:tab pos="7635875" algn="l"/>
                <a:tab pos="8085455" algn="l"/>
                <a:tab pos="8534400" algn="l"/>
                <a:tab pos="8983980" algn="l"/>
              </a:tabLst>
            </a:pP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sym typeface="+mn-ea"/>
              </a:rPr>
              <a:t>4. Внедрение электронных медицинских справок позволяет сократить время оформления документов, что является экономически эффективным в целях оптимизирования трудовых ресурсов.</a:t>
            </a:r>
            <a:endParaRPr lang="ru-RU" altLang="ru-RU" sz="1000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algn="just" eaLnBrk="1" hangingPunct="1">
              <a:lnSpc>
                <a:spcPct val="82000"/>
              </a:lnSpc>
              <a:tabLst>
                <a:tab pos="0" algn="l"/>
                <a:tab pos="447675" algn="l"/>
                <a:tab pos="897255" algn="l"/>
                <a:tab pos="1346200" algn="l"/>
                <a:tab pos="1795780" algn="l"/>
                <a:tab pos="2244725" algn="l"/>
                <a:tab pos="2694305" algn="l"/>
                <a:tab pos="3143250" algn="l"/>
                <a:tab pos="3592830" algn="l"/>
                <a:tab pos="4041775" algn="l"/>
                <a:tab pos="4491355" algn="l"/>
                <a:tab pos="4940300" algn="l"/>
                <a:tab pos="5389880" algn="l"/>
                <a:tab pos="5838825" algn="l"/>
                <a:tab pos="6288405" algn="l"/>
                <a:tab pos="6737350" algn="l"/>
                <a:tab pos="7186930" algn="l"/>
                <a:tab pos="7635875" algn="l"/>
                <a:tab pos="8085455" algn="l"/>
                <a:tab pos="8534400" algn="l"/>
                <a:tab pos="8983980" algn="l"/>
              </a:tabLst>
            </a:pP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sym typeface="+mn-ea"/>
              </a:rPr>
              <a:t>5. В устном опросе 10 медицинских работников (врачи педиатры, медицинские сестры) -  73% выразили неудовлетворенность данным процессом, 27% удовлетворены частично.</a:t>
            </a: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1755" y="3768725"/>
            <a:ext cx="8736965" cy="974090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                       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srgbClr val="173A8D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1.</a:t>
            </a:r>
            <a:r>
              <a:rPr kumimoji="0" lang="ru-RU" sz="1400" b="1" i="0" u="none" strike="noStrike" kern="1200" cap="none" spc="0" normalizeH="0" baseline="0" noProof="0" dirty="0">
                <a:ln>
                  <a:noFill/>
                </a:ln>
                <a:solidFill>
                  <a:srgbClr val="173A8D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Сокращение времени протекания процесса </a:t>
            </a:r>
            <a:r>
              <a:rPr lang="ru-RU" sz="1400" b="1" dirty="0">
                <a:solidFill>
                  <a:srgbClr val="173A8D"/>
                </a:solidFill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п</a:t>
            </a:r>
            <a:r>
              <a:rPr lang="ru-RU" altLang="ru-RU" sz="1400" b="1" dirty="0">
                <a:solidFill>
                  <a:srgbClr val="173A8D"/>
                </a:solidFill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олучения медицинской справки о выздоровлении для образовательных учреждений </a:t>
            </a:r>
            <a:r>
              <a:rPr kumimoji="0" lang="ru-RU" sz="1400" b="1" i="0" u="none" strike="noStrike" kern="1200" cap="none" spc="0" normalizeH="0" baseline="0" noProof="0" dirty="0">
                <a:ln>
                  <a:noFill/>
                </a:ln>
                <a:solidFill>
                  <a:srgbClr val="173A8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(мин)до 2890-4580 сек за 1 посещение 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ru-RU" sz="1400" b="1" i="0" u="none" strike="noStrike" kern="1200" cap="none" spc="0" normalizeH="0" baseline="0" noProof="0" dirty="0">
                <a:ln>
                  <a:noFill/>
                </a:ln>
                <a:solidFill>
                  <a:srgbClr val="173A8D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2</a:t>
            </a:r>
            <a:r>
              <a:rPr lang="ru-RU" sz="1400" b="1" dirty="0">
                <a:solidFill>
                  <a:srgbClr val="173A8D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Увеличение   доли  направленных электронных справок   в ОО (в месяц) до 90-95%</a:t>
            </a:r>
            <a:endParaRPr lang="ru-RU" sz="1400" b="1" kern="1200" dirty="0">
              <a:solidFill>
                <a:srgbClr val="173A8D"/>
              </a:solidFill>
              <a:effectLst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ru-RU" sz="1400" b="1" dirty="0">
              <a:solidFill>
                <a:srgbClr val="002060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ru-RU" sz="1400" b="1" dirty="0">
              <a:solidFill>
                <a:srgbClr val="002060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71120" y="5394960"/>
            <a:ext cx="8983980" cy="140462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57480" y="4899025"/>
            <a:ext cx="1520825" cy="28257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none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Эффекты проекта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85725" y="5181600"/>
            <a:ext cx="8858250" cy="1364615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</a:rPr>
              <a:t>1. Для населения: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</a:rPr>
              <a:t>Повышение удовлетворённости пациентов  до 95%, сокращение жалоб с 10-12шт в месяц до 1-2х.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</a:rPr>
              <a:t>Выделен дополнительно кабинет доврачебного приема,кабинет врача педиатра ООМПНвОУ. 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</a:rPr>
              <a:t>2. Для организации: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</a:rPr>
              <a:t>Повышение удовлетворенности сотрудников до 95%,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</a:rPr>
              <a:t> Стандартизация  процесса, сокращение пересечений потоков пациентов,   Снижение рисков развития конфликтных ситуаций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6974904" y="6448251"/>
            <a:ext cx="2133600" cy="365125"/>
          </a:xfr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B19B0651-EE4F-4900-A07F-96A6BFA9D0F0}" type="slidenum">
              <a:rPr kumimoji="0" lang="ru-RU" sz="1400" b="1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3</a:t>
            </a:fld>
            <a:endParaRPr kumimoji="0" lang="ru-RU" sz="1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9" name="Рисунок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273" t="11320" r="68675" b="66718"/>
          <a:stretch>
            <a:fillRect/>
          </a:stretch>
        </p:blipFill>
        <p:spPr bwMode="auto">
          <a:xfrm>
            <a:off x="231400" y="872233"/>
            <a:ext cx="1621003" cy="789878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54685" y="0"/>
            <a:ext cx="7809865" cy="1089660"/>
          </a:xfrm>
        </p:spPr>
        <p:txBody>
          <a:bodyPr>
            <a:normAutofit/>
          </a:bodyPr>
          <a:lstStyle/>
          <a:p>
            <a:pPr algn="ctr"/>
            <a:endParaRPr lang="ru-RU" dirty="0"/>
          </a:p>
        </p:txBody>
      </p:sp>
      <p:pic>
        <p:nvPicPr>
          <p:cNvPr id="3" name="Изображение 2" descr="IMG_20250619_112040_55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>
            <a:off x="1327785" y="-913765"/>
            <a:ext cx="6666230" cy="8641715"/>
          </a:xfrm>
          <a:prstGeom prst="rect">
            <a:avLst/>
          </a:prstGeom>
        </p:spPr>
      </p:pic>
      <p:sp>
        <p:nvSpPr>
          <p:cNvPr id="5" name="Текстовое поле 4"/>
          <p:cNvSpPr txBox="1"/>
          <p:nvPr/>
        </p:nvSpPr>
        <p:spPr>
          <a:xfrm>
            <a:off x="654685" y="74295"/>
            <a:ext cx="7809865" cy="94107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spcAft>
                <a:spcPts val="1425"/>
              </a:spcAft>
              <a:tabLst>
                <a:tab pos="0" algn="l"/>
                <a:tab pos="447675" algn="l"/>
                <a:tab pos="897255" algn="l"/>
                <a:tab pos="1346200" algn="l"/>
                <a:tab pos="1795780" algn="l"/>
                <a:tab pos="2244725" algn="l"/>
                <a:tab pos="2694305" algn="l"/>
                <a:tab pos="3143250" algn="l"/>
                <a:tab pos="3592830" algn="l"/>
                <a:tab pos="4041775" algn="l"/>
                <a:tab pos="4491355" algn="l"/>
                <a:tab pos="4940300" algn="l"/>
                <a:tab pos="5389880" algn="l"/>
                <a:tab pos="5838825" algn="l"/>
                <a:tab pos="6288405" algn="l"/>
                <a:tab pos="6737350" algn="l"/>
                <a:tab pos="7186930" algn="l"/>
                <a:tab pos="7635875" algn="l"/>
                <a:tab pos="8085455" algn="l"/>
                <a:tab pos="8534400" algn="l"/>
                <a:tab pos="8983980" algn="l"/>
              </a:tabLst>
            </a:pPr>
            <a:r>
              <a:rPr lang="ru-RU" altLang="ru-RU" b="1" dirty="0">
                <a:solidFill>
                  <a:schemeClr val="bg1"/>
                </a:solidFill>
                <a:highlight>
                  <a:srgbClr val="0000FF"/>
                </a:highlight>
                <a:sym typeface="+mn-ea"/>
              </a:rPr>
              <a:t>КАРТОЧКА ПРОЕКТА (ПАСПОРТ) </a:t>
            </a:r>
            <a:r>
              <a:rPr lang="ru-RU" altLang="ru-RU" b="1" dirty="0">
                <a:solidFill>
                  <a:schemeClr val="bg1"/>
                </a:solidFill>
                <a:sym typeface="+mn-ea"/>
              </a:rPr>
              <a:t>                                                                                                                                                                                           </a:t>
            </a:r>
            <a:r>
              <a:rPr lang="ru-RU" altLang="ru-RU" b="1" dirty="0">
                <a:solidFill>
                  <a:schemeClr val="bg1"/>
                </a:solidFill>
                <a:highlight>
                  <a:srgbClr val="0000FF"/>
                </a:highlight>
                <a:sym typeface="+mn-ea"/>
              </a:rPr>
              <a:t>«СОВЕРШЕНСТВОВАНИЯ ПРОЦЕССА ПОЛУЧЕНИЯ ЭЛЕКТРОННОЙ МЕДИЦИНСКОЙ СПРАВКИ ДЛЯ ОБРАЗОВАТЕЛЬНОЙ ОРГАНИЗАЦИИ»</a:t>
            </a:r>
          </a:p>
        </p:txBody>
      </p:sp>
      <p:sp>
        <p:nvSpPr>
          <p:cNvPr id="6" name="Текстовое поле 5"/>
          <p:cNvSpPr txBox="1"/>
          <p:nvPr/>
        </p:nvSpPr>
        <p:spPr>
          <a:xfrm>
            <a:off x="9424670" y="4254500"/>
            <a:ext cx="3048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alt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Заголовок 1"/>
          <p:cNvSpPr>
            <a:spLocks noGrp="1"/>
          </p:cNvSpPr>
          <p:nvPr>
            <p:ph type="ctrTitle"/>
          </p:nvPr>
        </p:nvSpPr>
        <p:spPr>
          <a:xfrm>
            <a:off x="0" y="-11112"/>
            <a:ext cx="9144000" cy="539750"/>
          </a:xfrm>
        </p:spPr>
        <p:txBody>
          <a:bodyPr vert="horz" wrap="square" lIns="90000" tIns="46800" rIns="90000" bIns="46800" anchor="b" anchorCtr="0">
            <a:normAutofit fontScale="90000"/>
          </a:bodyPr>
          <a:lstStyle/>
          <a:p>
            <a:pPr defTabSz="449580">
              <a:buClrTx/>
              <a:buSzPct val="100000"/>
              <a:buFont typeface="Times New Roman" panose="02020603050405020304" pitchFamily="18" charset="0"/>
            </a:pPr>
            <a:r>
              <a:rPr lang="ru-RU" altLang="ru-RU" sz="1200" b="1" kern="1200" dirty="0">
                <a:latin typeface="Times New Roman" panose="02020603050405020304" pitchFamily="18" charset="0"/>
                <a:ea typeface="+mj-ea"/>
                <a:cs typeface="+mj-cs"/>
              </a:rPr>
              <a:t>КАРТА ТЕКУЩЕГО СОСТОЯНИЯ ПРОЦЕССА</a:t>
            </a:r>
            <a:br>
              <a:rPr lang="ru-RU" altLang="ru-RU" sz="1200" b="1" kern="1200" dirty="0">
                <a:latin typeface="Times New Roman" panose="02020603050405020304" pitchFamily="18" charset="0"/>
                <a:ea typeface="+mj-ea"/>
                <a:cs typeface="+mj-cs"/>
              </a:rPr>
            </a:br>
            <a:r>
              <a:rPr lang="ru-RU" altLang="ru-RU" sz="1200" b="1" kern="1200" dirty="0">
                <a:latin typeface="Times New Roman" panose="02020603050405020304" pitchFamily="18" charset="0"/>
                <a:ea typeface="+mj-ea"/>
                <a:cs typeface="+mj-cs"/>
              </a:rPr>
              <a:t>ПРОХОЖДЕНИЯ МЕДИЦИНСКОЙ КОМИССИИ ВОСПИТАННИКАМИ ДОУ ДЛЯ </a:t>
            </a:r>
            <a:r>
              <a:rPr lang="ru-RU" altLang="ru-RU" sz="1200" b="1" kern="1200" dirty="0">
                <a:solidFill>
                  <a:schemeClr val="tx1"/>
                </a:solidFill>
                <a:latin typeface="Times New Roman" panose="02020603050405020304" pitchFamily="18" charset="0"/>
                <a:ea typeface="+mj-ea"/>
                <a:cs typeface="+mj-cs"/>
              </a:rPr>
              <a:t>ПСИХОЛОГО-МЕДИКО-ПЕДАГОГИЧЕСКОЙ КОМИССИИ  ДАТА 05.06.2024</a:t>
            </a:r>
          </a:p>
        </p:txBody>
      </p:sp>
      <p:sp>
        <p:nvSpPr>
          <p:cNvPr id="15363" name="Прямоугольник 1"/>
          <p:cNvSpPr>
            <a:spLocks noChangeArrowheads="1"/>
          </p:cNvSpPr>
          <p:nvPr/>
        </p:nvSpPr>
        <p:spPr bwMode="auto">
          <a:xfrm>
            <a:off x="80963" y="3357563"/>
            <a:ext cx="1651000" cy="1724025"/>
          </a:xfrm>
          <a:prstGeom prst="rect">
            <a:avLst/>
          </a:prstGeom>
          <a:solidFill>
            <a:schemeClr val="accent5">
              <a:lumMod val="75000"/>
            </a:schemeClr>
          </a:solidFill>
          <a:ln w="9525" algn="ctr">
            <a:solidFill>
              <a:schemeClr val="accent1">
                <a:lumMod val="75000"/>
              </a:schemeClr>
            </a:solidFill>
            <a:round/>
          </a:ln>
        </p:spPr>
        <p:txBody>
          <a:bodyPr/>
          <a:lstStyle/>
          <a:p>
            <a:pPr marL="0" marR="0" lvl="0" indent="0" algn="l" defTabSz="44958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defRPr/>
            </a:pP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Microsoft YaHei" panose="020B0503020204020204" pitchFamily="34" charset="-122"/>
                <a:cs typeface="+mn-cs"/>
              </a:rPr>
              <a:t>Ребенок с родителем/законным представителем обращается в поликлинику для прохождения осмотра специалистами</a:t>
            </a:r>
          </a:p>
        </p:txBody>
      </p:sp>
      <p:sp>
        <p:nvSpPr>
          <p:cNvPr id="16388" name="Равнобедренный треугольник 2"/>
          <p:cNvSpPr/>
          <p:nvPr/>
        </p:nvSpPr>
        <p:spPr>
          <a:xfrm>
            <a:off x="80963" y="871538"/>
            <a:ext cx="287337" cy="287337"/>
          </a:xfrm>
          <a:prstGeom prst="triangle">
            <a:avLst>
              <a:gd name="adj" fmla="val 50000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pPr>
              <a:buClr>
                <a:srgbClr val="000000"/>
              </a:buClr>
              <a:buSzPct val="100000"/>
              <a:buFont typeface="Times New Roman" panose="02020603050405020304" pitchFamily="18" charset="0"/>
            </a:pPr>
            <a:endParaRPr lang="ru-RU" altLang="ru-RU" dirty="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16389" name="Равнобедренный треугольник 5"/>
          <p:cNvSpPr/>
          <p:nvPr/>
        </p:nvSpPr>
        <p:spPr>
          <a:xfrm>
            <a:off x="382588" y="896938"/>
            <a:ext cx="465137" cy="287337"/>
          </a:xfrm>
          <a:prstGeom prst="triangle">
            <a:avLst>
              <a:gd name="adj" fmla="val 50000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pPr>
              <a:buClr>
                <a:srgbClr val="000000"/>
              </a:buClr>
              <a:buSzPct val="100000"/>
              <a:buFont typeface="Times New Roman" panose="02020603050405020304" pitchFamily="18" charset="0"/>
            </a:pPr>
            <a:endParaRPr lang="ru-RU" altLang="ru-RU" dirty="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16390" name="Равнобедренный треугольник 6"/>
          <p:cNvSpPr/>
          <p:nvPr/>
        </p:nvSpPr>
        <p:spPr>
          <a:xfrm>
            <a:off x="833438" y="893763"/>
            <a:ext cx="384175" cy="268287"/>
          </a:xfrm>
          <a:prstGeom prst="triangle">
            <a:avLst>
              <a:gd name="adj" fmla="val 50000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pPr>
              <a:buClr>
                <a:srgbClr val="000000"/>
              </a:buClr>
              <a:buSzPct val="100000"/>
              <a:buFont typeface="Times New Roman" panose="02020603050405020304" pitchFamily="18" charset="0"/>
            </a:pPr>
            <a:endParaRPr lang="ru-RU" altLang="ru-RU" dirty="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15368" name="Стрелка вправо 9"/>
          <p:cNvSpPr>
            <a:spLocks noChangeArrowheads="1"/>
          </p:cNvSpPr>
          <p:nvPr/>
        </p:nvSpPr>
        <p:spPr bwMode="auto">
          <a:xfrm>
            <a:off x="1838325" y="3889375"/>
            <a:ext cx="1000125" cy="288925"/>
          </a:xfrm>
          <a:prstGeom prst="rightArrow">
            <a:avLst>
              <a:gd name="adj1" fmla="val 50000"/>
              <a:gd name="adj2" fmla="val 49761"/>
            </a:avLst>
          </a:prstGeom>
          <a:solidFill>
            <a:schemeClr val="accent5">
              <a:lumMod val="75000"/>
            </a:schemeClr>
          </a:solidFill>
          <a:ln w="9525" algn="ctr">
            <a:solidFill>
              <a:schemeClr val="accent1">
                <a:lumMod val="75000"/>
              </a:schemeClr>
            </a:solidFill>
            <a:round/>
          </a:ln>
        </p:spPr>
        <p:txBody>
          <a:bodyPr/>
          <a:lstStyle/>
          <a:p>
            <a:pPr marL="0" marR="0" lvl="0" indent="0" algn="l" defTabSz="44958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Microsoft YaHei" panose="020B0503020204020204" pitchFamily="34" charset="-122"/>
              <a:cs typeface="+mn-cs"/>
            </a:endParaRPr>
          </a:p>
        </p:txBody>
      </p:sp>
      <p:sp>
        <p:nvSpPr>
          <p:cNvPr id="15369" name="Стрелка вправо 10"/>
          <p:cNvSpPr>
            <a:spLocks noChangeArrowheads="1"/>
          </p:cNvSpPr>
          <p:nvPr/>
        </p:nvSpPr>
        <p:spPr bwMode="auto">
          <a:xfrm>
            <a:off x="4235450" y="4006850"/>
            <a:ext cx="1062038" cy="287338"/>
          </a:xfrm>
          <a:prstGeom prst="rightArrow">
            <a:avLst>
              <a:gd name="adj1" fmla="val 50000"/>
              <a:gd name="adj2" fmla="val 50196"/>
            </a:avLst>
          </a:prstGeom>
          <a:solidFill>
            <a:schemeClr val="accent5">
              <a:lumMod val="75000"/>
            </a:schemeClr>
          </a:solidFill>
          <a:ln w="9525" algn="ctr">
            <a:solidFill>
              <a:schemeClr val="accent1">
                <a:lumMod val="75000"/>
              </a:schemeClr>
            </a:solidFill>
            <a:round/>
          </a:ln>
        </p:spPr>
        <p:txBody>
          <a:bodyPr/>
          <a:lstStyle/>
          <a:p>
            <a:pPr marL="0" marR="0" lvl="0" indent="0" algn="l" defTabSz="44958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Microsoft YaHei" panose="020B0503020204020204" pitchFamily="34" charset="-122"/>
              <a:cs typeface="+mn-cs"/>
            </a:endParaRPr>
          </a:p>
        </p:txBody>
      </p:sp>
      <p:sp>
        <p:nvSpPr>
          <p:cNvPr id="15370" name="Стрелка вправо 11"/>
          <p:cNvSpPr>
            <a:spLocks noChangeArrowheads="1"/>
          </p:cNvSpPr>
          <p:nvPr/>
        </p:nvSpPr>
        <p:spPr bwMode="auto">
          <a:xfrm>
            <a:off x="7021513" y="4105275"/>
            <a:ext cx="495300" cy="285750"/>
          </a:xfrm>
          <a:prstGeom prst="rightArrow">
            <a:avLst>
              <a:gd name="adj1" fmla="val 50000"/>
              <a:gd name="adj2" fmla="val 50197"/>
            </a:avLst>
          </a:prstGeom>
          <a:solidFill>
            <a:schemeClr val="accent5">
              <a:lumMod val="75000"/>
            </a:schemeClr>
          </a:solidFill>
          <a:ln w="9525" algn="ctr">
            <a:solidFill>
              <a:schemeClr val="accent1">
                <a:lumMod val="75000"/>
              </a:schemeClr>
            </a:solidFill>
            <a:round/>
          </a:ln>
        </p:spPr>
        <p:txBody>
          <a:bodyPr/>
          <a:lstStyle/>
          <a:p>
            <a:pPr marL="0" marR="0" lvl="0" indent="0" algn="l" defTabSz="44958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Microsoft YaHei" panose="020B0503020204020204" pitchFamily="34" charset="-122"/>
              <a:cs typeface="+mn-cs"/>
            </a:endParaRPr>
          </a:p>
        </p:txBody>
      </p:sp>
      <p:sp>
        <p:nvSpPr>
          <p:cNvPr id="15372" name="Прямоугольник 13"/>
          <p:cNvSpPr>
            <a:spLocks noChangeArrowheads="1"/>
          </p:cNvSpPr>
          <p:nvPr/>
        </p:nvSpPr>
        <p:spPr bwMode="auto">
          <a:xfrm>
            <a:off x="5364163" y="3521075"/>
            <a:ext cx="1709738" cy="1292225"/>
          </a:xfrm>
          <a:prstGeom prst="rect">
            <a:avLst/>
          </a:prstGeom>
          <a:solidFill>
            <a:schemeClr val="accent5">
              <a:lumMod val="75000"/>
            </a:schemeClr>
          </a:solidFill>
          <a:ln w="9525" algn="ctr">
            <a:solidFill>
              <a:schemeClr val="accent1">
                <a:lumMod val="75000"/>
              </a:schemeClr>
            </a:solidFill>
            <a:round/>
          </a:ln>
        </p:spPr>
        <p:txBody>
          <a:bodyPr/>
          <a:lstStyle/>
          <a:p>
            <a:pPr marL="0" marR="0" lvl="0" indent="0" algn="l" defTabSz="44958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defRPr/>
            </a:pPr>
            <a:r>
              <a:rPr lang="ru-RU" sz="120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sym typeface="+mn-ea"/>
              </a:rPr>
              <a:t> врач проводит осмотр ребенка и вносит данные осмотра в форму</a:t>
            </a:r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Microsoft YaHei" panose="020B0503020204020204" pitchFamily="34" charset="-122"/>
              <a:cs typeface="+mn-cs"/>
            </a:endParaRPr>
          </a:p>
          <a:p>
            <a:pPr marL="0" marR="0" lvl="0" indent="0" algn="l" defTabSz="44958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defRPr/>
            </a:pPr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Microsoft YaHei" panose="020B0503020204020204" pitchFamily="34" charset="-122"/>
              <a:cs typeface="+mn-cs"/>
            </a:endParaRPr>
          </a:p>
        </p:txBody>
      </p:sp>
      <p:sp>
        <p:nvSpPr>
          <p:cNvPr id="15373" name="Прямоугольник 14"/>
          <p:cNvSpPr>
            <a:spLocks noChangeArrowheads="1"/>
          </p:cNvSpPr>
          <p:nvPr/>
        </p:nvSpPr>
        <p:spPr bwMode="auto">
          <a:xfrm>
            <a:off x="2889250" y="3516313"/>
            <a:ext cx="1295400" cy="1292225"/>
          </a:xfrm>
          <a:prstGeom prst="rect">
            <a:avLst/>
          </a:prstGeom>
          <a:solidFill>
            <a:schemeClr val="accent5">
              <a:lumMod val="75000"/>
            </a:schemeClr>
          </a:solidFill>
          <a:ln w="9525" algn="ctr">
            <a:solidFill>
              <a:schemeClr val="accent1">
                <a:lumMod val="75000"/>
              </a:schemeClr>
            </a:solidFill>
            <a:round/>
          </a:ln>
        </p:spPr>
        <p:txBody>
          <a:bodyPr/>
          <a:lstStyle/>
          <a:p>
            <a:pPr marL="0" marR="0" lvl="0" indent="0" algn="l" defTabSz="44958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defRPr/>
            </a:pP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Microsoft YaHei" panose="020B0503020204020204" pitchFamily="34" charset="-122"/>
                <a:cs typeface="+mn-cs"/>
              </a:rPr>
              <a:t>  врач проводит осмотр ребенка и вносит данные осмотра в форму</a:t>
            </a:r>
          </a:p>
        </p:txBody>
      </p:sp>
      <p:sp>
        <p:nvSpPr>
          <p:cNvPr id="16396" name="TextBox 24"/>
          <p:cNvSpPr txBox="1"/>
          <p:nvPr/>
        </p:nvSpPr>
        <p:spPr>
          <a:xfrm>
            <a:off x="1301750" y="1279525"/>
            <a:ext cx="641350" cy="2143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ru-RU" altLang="ru-RU" sz="800" dirty="0">
                <a:solidFill>
                  <a:srgbClr val="000000"/>
                </a:solidFill>
                <a:latin typeface="Calibri" panose="020F0502020204030204" pitchFamily="34" charset="0"/>
              </a:rPr>
              <a:t>8-10м</a:t>
            </a:r>
          </a:p>
        </p:txBody>
      </p:sp>
      <p:sp>
        <p:nvSpPr>
          <p:cNvPr id="25" name="Прямоугольник 14"/>
          <p:cNvSpPr>
            <a:spLocks noChangeArrowheads="1"/>
          </p:cNvSpPr>
          <p:nvPr/>
        </p:nvSpPr>
        <p:spPr bwMode="auto">
          <a:xfrm>
            <a:off x="7624480" y="3482022"/>
            <a:ext cx="1295400" cy="1292225"/>
          </a:xfrm>
          <a:prstGeom prst="rect">
            <a:avLst/>
          </a:prstGeom>
          <a:solidFill>
            <a:schemeClr val="accent5">
              <a:lumMod val="75000"/>
            </a:schemeClr>
          </a:solidFill>
          <a:ln w="9525" algn="ctr">
            <a:solidFill>
              <a:schemeClr val="accent1">
                <a:lumMod val="75000"/>
              </a:schemeClr>
            </a:solidFill>
            <a:round/>
          </a:ln>
        </p:spPr>
        <p:txBody>
          <a:bodyPr/>
          <a:lstStyle/>
          <a:p>
            <a:pPr marL="0" marR="0" lvl="0" indent="0" algn="l" defTabSz="44958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defRPr/>
            </a:pP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Microsoft YaHei" panose="020B0503020204020204" pitchFamily="34" charset="-122"/>
                <a:cs typeface="+mn-cs"/>
              </a:rPr>
              <a:t>Ребенок с родителем/законным представителем покидает поликлинику</a:t>
            </a:r>
          </a:p>
        </p:txBody>
      </p:sp>
      <p:sp>
        <p:nvSpPr>
          <p:cNvPr id="26" name="Прямоугольник 1"/>
          <p:cNvSpPr>
            <a:spLocks noChangeArrowheads="1"/>
          </p:cNvSpPr>
          <p:nvPr/>
        </p:nvSpPr>
        <p:spPr bwMode="auto">
          <a:xfrm>
            <a:off x="-19050" y="1170305"/>
            <a:ext cx="1369060" cy="1798322"/>
          </a:xfrm>
          <a:prstGeom prst="rect">
            <a:avLst/>
          </a:prstGeom>
          <a:solidFill>
            <a:schemeClr val="accent5">
              <a:lumMod val="75000"/>
            </a:schemeClr>
          </a:solidFill>
          <a:ln w="9525" algn="ctr">
            <a:solidFill>
              <a:schemeClr val="accent1">
                <a:lumMod val="75000"/>
              </a:schemeClr>
            </a:solidFill>
            <a:round/>
          </a:ln>
        </p:spPr>
        <p:txBody>
          <a:bodyPr/>
          <a:lstStyle/>
          <a:p>
            <a:pPr marL="0" marR="0" lvl="0" indent="0" algn="l" defTabSz="44958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defRPr/>
            </a:pPr>
            <a:r>
              <a:rPr kumimoji="0" lang="ru-RU" sz="105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Microsoft YaHei" panose="020B0503020204020204" pitchFamily="34" charset="-122"/>
                <a:cs typeface="+mn-cs"/>
              </a:rPr>
              <a:t>Ребенок с родителем/законным представителем обращается в поликлинику  мкр Интерн-ациональный 24 для прохожде-ия м/о для прохождения медицинской комиссии </a:t>
            </a:r>
          </a:p>
        </p:txBody>
      </p:sp>
      <p:sp>
        <p:nvSpPr>
          <p:cNvPr id="27" name="Прямоугольник 1"/>
          <p:cNvSpPr>
            <a:spLocks noChangeArrowheads="1"/>
          </p:cNvSpPr>
          <p:nvPr/>
        </p:nvSpPr>
        <p:spPr bwMode="auto">
          <a:xfrm>
            <a:off x="1893888" y="1106488"/>
            <a:ext cx="1152525" cy="1395413"/>
          </a:xfrm>
          <a:prstGeom prst="rect">
            <a:avLst/>
          </a:prstGeom>
          <a:solidFill>
            <a:schemeClr val="accent5">
              <a:lumMod val="75000"/>
            </a:schemeClr>
          </a:solidFill>
          <a:ln w="9525" algn="ctr">
            <a:solidFill>
              <a:schemeClr val="accent1">
                <a:lumMod val="75000"/>
              </a:schemeClr>
            </a:solidFill>
            <a:round/>
          </a:ln>
        </p:spPr>
        <p:txBody>
          <a:bodyPr/>
          <a:lstStyle/>
          <a:p>
            <a:pPr marL="0" marR="0" lvl="0" indent="0" algn="l" defTabSz="44958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defRPr/>
            </a:pP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Microsoft YaHei" panose="020B0503020204020204" pitchFamily="34" charset="-122"/>
                <a:cs typeface="+mn-cs"/>
              </a:rPr>
              <a:t>Родитель/законный представитель обращается в регистратуру за информацией</a:t>
            </a:r>
          </a:p>
        </p:txBody>
      </p:sp>
      <p:sp>
        <p:nvSpPr>
          <p:cNvPr id="28" name="Прямоугольник 1"/>
          <p:cNvSpPr>
            <a:spLocks noChangeArrowheads="1"/>
          </p:cNvSpPr>
          <p:nvPr/>
        </p:nvSpPr>
        <p:spPr bwMode="auto">
          <a:xfrm>
            <a:off x="3602038" y="1249363"/>
            <a:ext cx="2549525" cy="1387475"/>
          </a:xfrm>
          <a:prstGeom prst="rect">
            <a:avLst/>
          </a:prstGeom>
          <a:solidFill>
            <a:schemeClr val="accent5">
              <a:lumMod val="75000"/>
            </a:schemeClr>
          </a:solidFill>
          <a:ln w="9525" algn="ctr">
            <a:solidFill>
              <a:schemeClr val="accent1">
                <a:lumMod val="75000"/>
              </a:schemeClr>
            </a:solidFill>
            <a:round/>
          </a:ln>
        </p:spPr>
        <p:txBody>
          <a:bodyPr/>
          <a:lstStyle/>
          <a:p>
            <a:pPr marL="0" marR="0" lvl="0" indent="0" algn="l" defTabSz="44958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defRPr/>
            </a:pP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Microsoft YaHei" panose="020B0503020204020204" pitchFamily="34" charset="-122"/>
                <a:cs typeface="+mn-cs"/>
              </a:rPr>
              <a:t>Врач проводит идентификацию, </a:t>
            </a:r>
            <a:r>
              <a:rPr kumimoji="0" lang="ru-RU" sz="1200" b="0" i="0" u="none" strike="sng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 pitchFamily="34" charset="0"/>
                <a:ea typeface="Microsoft YaHei" panose="020B0503020204020204" pitchFamily="34" charset="-122"/>
                <a:cs typeface="+mn-cs"/>
              </a:rPr>
              <a:t> </a:t>
            </a: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Microsoft YaHei" panose="020B0503020204020204" pitchFamily="34" charset="-122"/>
                <a:cs typeface="+mn-cs"/>
              </a:rPr>
              <a:t>выдает заполненные персональныеданные ребенка в форме для прхождения проф осмотр  для  психолго-медико-педагогической комиссии</a:t>
            </a:r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 panose="020F0502020204030204" pitchFamily="34" charset="0"/>
              <a:ea typeface="Microsoft YaHei" panose="020B0503020204020204" pitchFamily="34" charset="-122"/>
              <a:cs typeface="+mn-cs"/>
            </a:endParaRPr>
          </a:p>
        </p:txBody>
      </p:sp>
      <p:sp>
        <p:nvSpPr>
          <p:cNvPr id="29" name="Прямоугольник 1"/>
          <p:cNvSpPr>
            <a:spLocks noChangeArrowheads="1"/>
          </p:cNvSpPr>
          <p:nvPr/>
        </p:nvSpPr>
        <p:spPr bwMode="auto">
          <a:xfrm>
            <a:off x="6745288" y="989013"/>
            <a:ext cx="1252538" cy="1484313"/>
          </a:xfrm>
          <a:prstGeom prst="rect">
            <a:avLst/>
          </a:prstGeom>
          <a:solidFill>
            <a:schemeClr val="accent5">
              <a:lumMod val="75000"/>
            </a:schemeClr>
          </a:solidFill>
          <a:ln w="9525" algn="ctr">
            <a:solidFill>
              <a:schemeClr val="accent1">
                <a:lumMod val="75000"/>
              </a:schemeClr>
            </a:solidFill>
            <a:round/>
          </a:ln>
        </p:spPr>
        <p:txBody>
          <a:bodyPr/>
          <a:lstStyle/>
          <a:p>
            <a:pPr marL="0" marR="0" lvl="0" indent="0" algn="l" defTabSz="44958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defRPr/>
            </a:pP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Microsoft YaHei" panose="020B0503020204020204" pitchFamily="34" charset="-122"/>
                <a:cs typeface="+mn-cs"/>
              </a:rPr>
              <a:t>Ребенок с родителем/законным представителем покидает поликлинику   </a:t>
            </a:r>
          </a:p>
        </p:txBody>
      </p:sp>
      <p:sp>
        <p:nvSpPr>
          <p:cNvPr id="31" name="Стрелка вправо 3"/>
          <p:cNvSpPr>
            <a:spLocks noChangeArrowheads="1"/>
          </p:cNvSpPr>
          <p:nvPr/>
        </p:nvSpPr>
        <p:spPr bwMode="auto">
          <a:xfrm>
            <a:off x="1368425" y="1482725"/>
            <a:ext cx="495300" cy="287338"/>
          </a:xfrm>
          <a:prstGeom prst="rightArrow">
            <a:avLst>
              <a:gd name="adj1" fmla="val 50000"/>
              <a:gd name="adj2" fmla="val 50197"/>
            </a:avLst>
          </a:prstGeom>
          <a:solidFill>
            <a:schemeClr val="accent5">
              <a:lumMod val="75000"/>
            </a:schemeClr>
          </a:solidFill>
          <a:ln w="9525" algn="ctr">
            <a:solidFill>
              <a:schemeClr val="accent1">
                <a:lumMod val="75000"/>
              </a:schemeClr>
            </a:solidFill>
            <a:round/>
          </a:ln>
        </p:spPr>
        <p:txBody>
          <a:bodyPr/>
          <a:lstStyle/>
          <a:p>
            <a:pPr marL="0" marR="0" lvl="0" indent="0" algn="l" defTabSz="44958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Microsoft YaHei" panose="020B0503020204020204" pitchFamily="34" charset="-122"/>
              <a:cs typeface="+mn-cs"/>
            </a:endParaRPr>
          </a:p>
        </p:txBody>
      </p:sp>
      <p:sp>
        <p:nvSpPr>
          <p:cNvPr id="32" name="Стрелка вправо 3"/>
          <p:cNvSpPr>
            <a:spLocks noChangeArrowheads="1"/>
          </p:cNvSpPr>
          <p:nvPr/>
        </p:nvSpPr>
        <p:spPr bwMode="auto">
          <a:xfrm>
            <a:off x="3068638" y="1495425"/>
            <a:ext cx="495300" cy="287338"/>
          </a:xfrm>
          <a:prstGeom prst="rightArrow">
            <a:avLst>
              <a:gd name="adj1" fmla="val 50000"/>
              <a:gd name="adj2" fmla="val 50197"/>
            </a:avLst>
          </a:prstGeom>
          <a:solidFill>
            <a:schemeClr val="accent5">
              <a:lumMod val="75000"/>
            </a:schemeClr>
          </a:solidFill>
          <a:ln w="9525" algn="ctr">
            <a:solidFill>
              <a:schemeClr val="accent1">
                <a:lumMod val="75000"/>
              </a:schemeClr>
            </a:solidFill>
            <a:round/>
          </a:ln>
        </p:spPr>
        <p:txBody>
          <a:bodyPr/>
          <a:lstStyle/>
          <a:p>
            <a:pPr marL="0" marR="0" lvl="0" indent="0" algn="l" defTabSz="44958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Microsoft YaHei" panose="020B0503020204020204" pitchFamily="34" charset="-122"/>
              <a:cs typeface="+mn-cs"/>
            </a:endParaRPr>
          </a:p>
        </p:txBody>
      </p:sp>
      <p:sp>
        <p:nvSpPr>
          <p:cNvPr id="33" name="Стрелка вправо 3"/>
          <p:cNvSpPr>
            <a:spLocks noChangeArrowheads="1"/>
          </p:cNvSpPr>
          <p:nvPr/>
        </p:nvSpPr>
        <p:spPr bwMode="auto">
          <a:xfrm>
            <a:off x="6189663" y="1457325"/>
            <a:ext cx="495300" cy="287338"/>
          </a:xfrm>
          <a:prstGeom prst="rightArrow">
            <a:avLst>
              <a:gd name="adj1" fmla="val 50000"/>
              <a:gd name="adj2" fmla="val 50197"/>
            </a:avLst>
          </a:prstGeom>
          <a:solidFill>
            <a:schemeClr val="accent5">
              <a:lumMod val="75000"/>
            </a:schemeClr>
          </a:solidFill>
          <a:ln w="9525" algn="ctr">
            <a:solidFill>
              <a:schemeClr val="accent1">
                <a:lumMod val="75000"/>
              </a:schemeClr>
            </a:solidFill>
            <a:round/>
          </a:ln>
        </p:spPr>
        <p:txBody>
          <a:bodyPr/>
          <a:lstStyle/>
          <a:p>
            <a:pPr marL="0" marR="0" lvl="0" indent="0" algn="l" defTabSz="44958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Microsoft YaHei" panose="020B0503020204020204" pitchFamily="34" charset="-122"/>
              <a:cs typeface="+mn-cs"/>
            </a:endParaRPr>
          </a:p>
        </p:txBody>
      </p:sp>
      <p:sp>
        <p:nvSpPr>
          <p:cNvPr id="16405" name="Равнобедренный треугольник 18"/>
          <p:cNvSpPr/>
          <p:nvPr/>
        </p:nvSpPr>
        <p:spPr>
          <a:xfrm>
            <a:off x="1506538" y="1925638"/>
            <a:ext cx="701675" cy="847725"/>
          </a:xfrm>
          <a:prstGeom prst="triangle">
            <a:avLst>
              <a:gd name="adj" fmla="val 50000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pPr>
              <a:buClr>
                <a:srgbClr val="000000"/>
              </a:buClr>
              <a:buSzPct val="100000"/>
              <a:buFont typeface="Times New Roman" panose="02020603050405020304" pitchFamily="18" charset="0"/>
            </a:pPr>
            <a:r>
              <a:rPr lang="ru-RU" altLang="ru-RU" sz="900" dirty="0">
                <a:solidFill>
                  <a:srgbClr val="000000"/>
                </a:solidFill>
                <a:latin typeface="Calibri" panose="020F0502020204030204" pitchFamily="34" charset="0"/>
              </a:rPr>
              <a:t>3-6</a:t>
            </a:r>
          </a:p>
          <a:p>
            <a:pPr>
              <a:buClr>
                <a:srgbClr val="000000"/>
              </a:buClr>
              <a:buSzPct val="100000"/>
              <a:buFont typeface="Times New Roman" panose="02020603050405020304" pitchFamily="18" charset="0"/>
            </a:pPr>
            <a:endParaRPr lang="ru-RU" altLang="ru-RU" sz="900" dirty="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16406" name="TextBox 24"/>
          <p:cNvSpPr txBox="1"/>
          <p:nvPr/>
        </p:nvSpPr>
        <p:spPr>
          <a:xfrm>
            <a:off x="1301750" y="1722438"/>
            <a:ext cx="641350" cy="21399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ru-RU" altLang="ru-RU" sz="800" dirty="0">
                <a:solidFill>
                  <a:srgbClr val="000000"/>
                </a:solidFill>
              </a:rPr>
              <a:t>1</a:t>
            </a:r>
            <a:r>
              <a:rPr lang="ru-RU" altLang="ru-RU" sz="800" dirty="0">
                <a:solidFill>
                  <a:srgbClr val="000000"/>
                </a:solidFill>
                <a:latin typeface="Calibri" panose="020F0502020204030204" pitchFamily="34" charset="0"/>
              </a:rPr>
              <a:t>0-20 сек</a:t>
            </a:r>
          </a:p>
        </p:txBody>
      </p:sp>
      <p:sp>
        <p:nvSpPr>
          <p:cNvPr id="16407" name="TextBox 24"/>
          <p:cNvSpPr txBox="1"/>
          <p:nvPr/>
        </p:nvSpPr>
        <p:spPr>
          <a:xfrm>
            <a:off x="3062288" y="1308100"/>
            <a:ext cx="641350" cy="2143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ru-RU" altLang="ru-RU" sz="800" dirty="0">
                <a:solidFill>
                  <a:srgbClr val="000000"/>
                </a:solidFill>
                <a:latin typeface="Calibri" panose="020F0502020204030204" pitchFamily="34" charset="0"/>
              </a:rPr>
              <a:t>30-60  м</a:t>
            </a:r>
          </a:p>
        </p:txBody>
      </p:sp>
      <p:sp>
        <p:nvSpPr>
          <p:cNvPr id="16408" name="TextBox 24"/>
          <p:cNvSpPr txBox="1"/>
          <p:nvPr/>
        </p:nvSpPr>
        <p:spPr>
          <a:xfrm>
            <a:off x="2967038" y="1770063"/>
            <a:ext cx="852487" cy="21399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ru-RU" altLang="ru-RU" sz="800" dirty="0">
                <a:solidFill>
                  <a:srgbClr val="000000"/>
                </a:solidFill>
                <a:latin typeface="Calibri" panose="020F0502020204030204" pitchFamily="34" charset="0"/>
              </a:rPr>
              <a:t>20-60 сек</a:t>
            </a:r>
          </a:p>
        </p:txBody>
      </p:sp>
      <p:sp>
        <p:nvSpPr>
          <p:cNvPr id="16409" name="TextBox 24"/>
          <p:cNvSpPr txBox="1"/>
          <p:nvPr/>
        </p:nvSpPr>
        <p:spPr>
          <a:xfrm>
            <a:off x="1576388" y="2505075"/>
            <a:ext cx="835025" cy="3371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ru-RU" altLang="ru-RU" sz="800" dirty="0">
                <a:solidFill>
                  <a:srgbClr val="000000"/>
                </a:solidFill>
                <a:latin typeface="Calibri" panose="020F0502020204030204" pitchFamily="34" charset="0"/>
              </a:rPr>
              <a:t>900- 1800</a:t>
            </a:r>
          </a:p>
          <a:p>
            <a:pPr eaLnBrk="1" hangingPunct="1"/>
            <a:r>
              <a:rPr lang="ru-RU" altLang="ru-RU" sz="800" dirty="0">
                <a:solidFill>
                  <a:srgbClr val="000000"/>
                </a:solidFill>
                <a:latin typeface="Calibri" panose="020F0502020204030204" pitchFamily="34" charset="0"/>
              </a:rPr>
              <a:t>сек</a:t>
            </a:r>
          </a:p>
        </p:txBody>
      </p:sp>
      <p:sp>
        <p:nvSpPr>
          <p:cNvPr id="16410" name="TextBox 24"/>
          <p:cNvSpPr txBox="1"/>
          <p:nvPr/>
        </p:nvSpPr>
        <p:spPr>
          <a:xfrm>
            <a:off x="3679825" y="2383155"/>
            <a:ext cx="1574800" cy="974725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eaLnBrk="1" hangingPunct="1"/>
            <a:r>
              <a:rPr lang="ru-RU" altLang="ru-RU" sz="1200" dirty="0">
                <a:solidFill>
                  <a:schemeClr val="bg1"/>
                </a:solidFill>
                <a:latin typeface="Calibri" panose="020F0502020204030204" pitchFamily="34" charset="0"/>
              </a:rPr>
              <a:t>840-1440 сек</a:t>
            </a:r>
          </a:p>
        </p:txBody>
      </p:sp>
      <p:sp>
        <p:nvSpPr>
          <p:cNvPr id="16411" name="TextBox 24"/>
          <p:cNvSpPr txBox="1"/>
          <p:nvPr/>
        </p:nvSpPr>
        <p:spPr>
          <a:xfrm>
            <a:off x="2027238" y="3695700"/>
            <a:ext cx="852487" cy="2143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ru-RU" altLang="ru-RU" sz="800" dirty="0">
                <a:solidFill>
                  <a:srgbClr val="000000"/>
                </a:solidFill>
                <a:latin typeface="Calibri" panose="020F0502020204030204" pitchFamily="34" charset="0"/>
              </a:rPr>
              <a:t>58м</a:t>
            </a:r>
          </a:p>
        </p:txBody>
      </p:sp>
      <p:sp>
        <p:nvSpPr>
          <p:cNvPr id="16412" name="TextBox 24"/>
          <p:cNvSpPr txBox="1"/>
          <p:nvPr/>
        </p:nvSpPr>
        <p:spPr>
          <a:xfrm>
            <a:off x="7045325" y="4403725"/>
            <a:ext cx="852488" cy="21399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ru-RU" altLang="ru-RU" sz="800" dirty="0">
                <a:solidFill>
                  <a:srgbClr val="000000"/>
                </a:solidFill>
                <a:latin typeface="Calibri" panose="020F0502020204030204" pitchFamily="34" charset="0"/>
              </a:rPr>
              <a:t>60-75сек</a:t>
            </a:r>
          </a:p>
        </p:txBody>
      </p:sp>
      <p:sp>
        <p:nvSpPr>
          <p:cNvPr id="16413" name="TextBox 24"/>
          <p:cNvSpPr txBox="1"/>
          <p:nvPr/>
        </p:nvSpPr>
        <p:spPr>
          <a:xfrm>
            <a:off x="4357688" y="3824288"/>
            <a:ext cx="852487" cy="2143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ru-RU" altLang="ru-RU" sz="800" dirty="0">
                <a:solidFill>
                  <a:srgbClr val="000000"/>
                </a:solidFill>
                <a:latin typeface="Calibri" panose="020F0502020204030204" pitchFamily="34" charset="0"/>
              </a:rPr>
              <a:t> 6-7  м</a:t>
            </a:r>
          </a:p>
        </p:txBody>
      </p:sp>
      <p:sp>
        <p:nvSpPr>
          <p:cNvPr id="16414" name="TextBox 24"/>
          <p:cNvSpPr txBox="1"/>
          <p:nvPr/>
        </p:nvSpPr>
        <p:spPr>
          <a:xfrm>
            <a:off x="4402138" y="4289425"/>
            <a:ext cx="852487" cy="21399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ru-RU" altLang="ru-RU" sz="800" dirty="0">
                <a:solidFill>
                  <a:srgbClr val="000000"/>
                </a:solidFill>
              </a:rPr>
              <a:t>5</a:t>
            </a:r>
            <a:r>
              <a:rPr lang="ru-RU" altLang="ru-RU" sz="800" dirty="0">
                <a:solidFill>
                  <a:srgbClr val="000000"/>
                </a:solidFill>
                <a:latin typeface="Calibri" panose="020F0502020204030204" pitchFamily="34" charset="0"/>
              </a:rPr>
              <a:t>-10 сек</a:t>
            </a:r>
          </a:p>
        </p:txBody>
      </p:sp>
      <p:sp>
        <p:nvSpPr>
          <p:cNvPr id="16415" name="TextBox 24"/>
          <p:cNvSpPr txBox="1"/>
          <p:nvPr/>
        </p:nvSpPr>
        <p:spPr>
          <a:xfrm>
            <a:off x="6197600" y="1217613"/>
            <a:ext cx="641350" cy="2143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ru-RU" altLang="ru-RU" sz="800" dirty="0">
                <a:solidFill>
                  <a:srgbClr val="000000"/>
                </a:solidFill>
                <a:latin typeface="Calibri" panose="020F0502020204030204" pitchFamily="34" charset="0"/>
              </a:rPr>
              <a:t>38-702м</a:t>
            </a:r>
          </a:p>
        </p:txBody>
      </p:sp>
      <p:sp>
        <p:nvSpPr>
          <p:cNvPr id="16416" name="TextBox 24"/>
          <p:cNvSpPr txBox="1"/>
          <p:nvPr/>
        </p:nvSpPr>
        <p:spPr>
          <a:xfrm>
            <a:off x="6197600" y="1816100"/>
            <a:ext cx="641350" cy="21399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ru-RU" altLang="ru-RU" sz="800" dirty="0">
                <a:solidFill>
                  <a:srgbClr val="000000"/>
                </a:solidFill>
              </a:rPr>
              <a:t>47</a:t>
            </a:r>
            <a:r>
              <a:rPr lang="ru-RU" altLang="ru-RU" sz="800" dirty="0">
                <a:solidFill>
                  <a:srgbClr val="000000"/>
                </a:solidFill>
                <a:latin typeface="Calibri" panose="020F0502020204030204" pitchFamily="34" charset="0"/>
              </a:rPr>
              <a:t>-689 сек</a:t>
            </a:r>
          </a:p>
        </p:txBody>
      </p:sp>
      <p:sp>
        <p:nvSpPr>
          <p:cNvPr id="16417" name="TextBox 24"/>
          <p:cNvSpPr txBox="1"/>
          <p:nvPr/>
        </p:nvSpPr>
        <p:spPr>
          <a:xfrm>
            <a:off x="7069138" y="3890963"/>
            <a:ext cx="852487" cy="2143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ru-RU" altLang="ru-RU" sz="800" dirty="0">
                <a:solidFill>
                  <a:srgbClr val="000000"/>
                </a:solidFill>
                <a:latin typeface="Calibri" panose="020F0502020204030204" pitchFamily="34" charset="0"/>
              </a:rPr>
              <a:t>58 м</a:t>
            </a:r>
          </a:p>
        </p:txBody>
      </p:sp>
      <p:sp>
        <p:nvSpPr>
          <p:cNvPr id="16418" name="TextBox 24"/>
          <p:cNvSpPr txBox="1"/>
          <p:nvPr/>
        </p:nvSpPr>
        <p:spPr>
          <a:xfrm>
            <a:off x="1943100" y="4214813"/>
            <a:ext cx="852488" cy="21399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ru-RU" altLang="ru-RU" sz="800" dirty="0">
                <a:solidFill>
                  <a:srgbClr val="000000"/>
                </a:solidFill>
              </a:rPr>
              <a:t>55</a:t>
            </a:r>
            <a:r>
              <a:rPr lang="ru-RU" altLang="ru-RU" sz="800" dirty="0">
                <a:solidFill>
                  <a:srgbClr val="000000"/>
                </a:solidFill>
                <a:latin typeface="Calibri" panose="020F0502020204030204" pitchFamily="34" charset="0"/>
              </a:rPr>
              <a:t>-90 сек</a:t>
            </a:r>
          </a:p>
        </p:txBody>
      </p:sp>
      <p:sp>
        <p:nvSpPr>
          <p:cNvPr id="24" name="5-конечная звезда 23"/>
          <p:cNvSpPr/>
          <p:nvPr/>
        </p:nvSpPr>
        <p:spPr bwMode="auto">
          <a:xfrm>
            <a:off x="1592263" y="914400"/>
            <a:ext cx="496888" cy="438150"/>
          </a:xfrm>
          <a:prstGeom prst="star5">
            <a:avLst/>
          </a:prstGeom>
          <a:solidFill>
            <a:srgbClr val="FF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pPr marL="0" marR="0" lvl="0" indent="0" algn="l" defTabSz="44958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defRPr/>
            </a:pPr>
            <a:r>
              <a:rPr kumimoji="0" lang="ru-RU" sz="11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Microsoft YaHei" panose="020B0503020204020204" pitchFamily="34" charset="-122"/>
                <a:cs typeface="+mn-cs"/>
              </a:rPr>
              <a:t>1</a:t>
            </a:r>
          </a:p>
        </p:txBody>
      </p:sp>
      <p:sp>
        <p:nvSpPr>
          <p:cNvPr id="5" name="Прямоугольник 2"/>
          <p:cNvSpPr/>
          <p:nvPr/>
        </p:nvSpPr>
        <p:spPr bwMode="auto">
          <a:xfrm>
            <a:off x="3594100" y="969963"/>
            <a:ext cx="2557463" cy="258763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pPr marL="0" marR="0" lvl="0" indent="0" algn="l" defTabSz="44958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defRPr/>
            </a:pPr>
            <a:r>
              <a:rPr kumimoji="0" lang="ru-RU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Microsoft YaHei" panose="020B0503020204020204" pitchFamily="34" charset="-122"/>
                <a:cs typeface="+mn-cs"/>
              </a:rPr>
              <a:t>Кабинет врача - педиатра</a:t>
            </a:r>
          </a:p>
        </p:txBody>
      </p:sp>
      <p:sp>
        <p:nvSpPr>
          <p:cNvPr id="13" name="5-конечная звезда 12"/>
          <p:cNvSpPr/>
          <p:nvPr/>
        </p:nvSpPr>
        <p:spPr bwMode="auto">
          <a:xfrm>
            <a:off x="3332480" y="779780"/>
            <a:ext cx="491490" cy="495935"/>
          </a:xfrm>
          <a:prstGeom prst="star5">
            <a:avLst/>
          </a:prstGeom>
          <a:solidFill>
            <a:srgbClr val="FF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pPr marL="0" marR="0" lvl="0" indent="0" algn="l" defTabSz="44958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defRPr/>
            </a:pPr>
            <a:r>
              <a:rPr kumimoji="0" lang="ru-RU" sz="11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Microsoft YaHei" panose="020B0503020204020204" pitchFamily="34" charset="-122"/>
                <a:cs typeface="+mn-cs"/>
              </a:rPr>
              <a:t>2</a:t>
            </a:r>
          </a:p>
        </p:txBody>
      </p:sp>
      <p:sp>
        <p:nvSpPr>
          <p:cNvPr id="61" name="Прямоугольник 60"/>
          <p:cNvSpPr/>
          <p:nvPr/>
        </p:nvSpPr>
        <p:spPr bwMode="auto">
          <a:xfrm>
            <a:off x="80963" y="517525"/>
            <a:ext cx="7916863" cy="222250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pPr marL="0" marR="0" lvl="0" indent="0" algn="ctr" defTabSz="44958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defRPr/>
            </a:pP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Microsoft YaHei" panose="020B0503020204020204" pitchFamily="34" charset="-122"/>
                <a:cs typeface="+mn-cs"/>
              </a:rPr>
              <a:t> </a:t>
            </a:r>
            <a:r>
              <a:rPr kumimoji="0" lang="ru-RU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Microsoft YaHei" panose="020B0503020204020204" pitchFamily="34" charset="-122"/>
                <a:cs typeface="+mn-cs"/>
              </a:rPr>
              <a:t>1 посещение</a:t>
            </a:r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Microsoft YaHei" panose="020B0503020204020204" pitchFamily="34" charset="-122"/>
              <a:cs typeface="+mn-cs"/>
            </a:endParaRPr>
          </a:p>
        </p:txBody>
      </p:sp>
      <p:sp>
        <p:nvSpPr>
          <p:cNvPr id="62" name="Прямоугольник 61"/>
          <p:cNvSpPr/>
          <p:nvPr/>
        </p:nvSpPr>
        <p:spPr bwMode="auto">
          <a:xfrm>
            <a:off x="644525" y="2932113"/>
            <a:ext cx="8167688" cy="223838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pPr marL="0" marR="0" lvl="0" indent="0" algn="ctr" defTabSz="44958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defRPr/>
            </a:pP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Microsoft YaHei" panose="020B0503020204020204" pitchFamily="34" charset="-122"/>
                <a:cs typeface="+mn-cs"/>
              </a:rPr>
              <a:t> </a:t>
            </a:r>
            <a:r>
              <a:rPr kumimoji="0" lang="ru-RU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Microsoft YaHei" panose="020B0503020204020204" pitchFamily="34" charset="-122"/>
                <a:cs typeface="+mn-cs"/>
              </a:rPr>
              <a:t>2 посещение</a:t>
            </a:r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Microsoft YaHei" panose="020B0503020204020204" pitchFamily="34" charset="-122"/>
              <a:cs typeface="+mn-cs"/>
            </a:endParaRPr>
          </a:p>
        </p:txBody>
      </p:sp>
      <p:sp>
        <p:nvSpPr>
          <p:cNvPr id="7" name="Прямоугольник 6"/>
          <p:cNvSpPr/>
          <p:nvPr/>
        </p:nvSpPr>
        <p:spPr bwMode="auto">
          <a:xfrm>
            <a:off x="468313" y="5045075"/>
            <a:ext cx="8167688" cy="223838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pPr marL="0" marR="0" lvl="0" indent="0" algn="ctr" defTabSz="44958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defRPr/>
            </a:pPr>
            <a:r>
              <a:rPr kumimoji="0" lang="ru-RU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Microsoft YaHei" panose="020B0503020204020204" pitchFamily="34" charset="-122"/>
                <a:cs typeface="+mn-cs"/>
              </a:rPr>
              <a:t>3 посещение</a:t>
            </a:r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Microsoft YaHei" panose="020B0503020204020204" pitchFamily="34" charset="-122"/>
              <a:cs typeface="+mn-cs"/>
            </a:endParaRPr>
          </a:p>
        </p:txBody>
      </p:sp>
      <p:sp>
        <p:nvSpPr>
          <p:cNvPr id="8" name="Прямоугольник 1"/>
          <p:cNvSpPr>
            <a:spLocks noChangeArrowheads="1"/>
          </p:cNvSpPr>
          <p:nvPr/>
        </p:nvSpPr>
        <p:spPr bwMode="auto">
          <a:xfrm>
            <a:off x="179388" y="5470525"/>
            <a:ext cx="1651000" cy="1411288"/>
          </a:xfrm>
          <a:prstGeom prst="rect">
            <a:avLst/>
          </a:prstGeom>
          <a:solidFill>
            <a:schemeClr val="accent5">
              <a:lumMod val="75000"/>
            </a:schemeClr>
          </a:solidFill>
          <a:ln w="9525" algn="ctr">
            <a:solidFill>
              <a:schemeClr val="accent1">
                <a:lumMod val="75000"/>
              </a:schemeClr>
            </a:solidFill>
            <a:round/>
          </a:ln>
        </p:spPr>
        <p:txBody>
          <a:bodyPr/>
          <a:lstStyle/>
          <a:p>
            <a:pPr marL="0" marR="0" lvl="0" indent="0" algn="l" defTabSz="44958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defRPr/>
            </a:pP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Microsoft YaHei" panose="020B0503020204020204" pitchFamily="34" charset="-122"/>
                <a:cs typeface="+mn-cs"/>
              </a:rPr>
              <a:t>Ребенок с родителем/законным представителем обращается в поликлинику для прохождения осмотра специалистами</a:t>
            </a:r>
          </a:p>
        </p:txBody>
      </p:sp>
      <p:sp>
        <p:nvSpPr>
          <p:cNvPr id="10" name="Стрелка вправо 9"/>
          <p:cNvSpPr>
            <a:spLocks noChangeArrowheads="1"/>
          </p:cNvSpPr>
          <p:nvPr/>
        </p:nvSpPr>
        <p:spPr bwMode="auto">
          <a:xfrm>
            <a:off x="1838325" y="6032500"/>
            <a:ext cx="1000125" cy="288925"/>
          </a:xfrm>
          <a:prstGeom prst="rightArrow">
            <a:avLst>
              <a:gd name="adj1" fmla="val 50000"/>
              <a:gd name="adj2" fmla="val 49761"/>
            </a:avLst>
          </a:prstGeom>
          <a:solidFill>
            <a:schemeClr val="accent5">
              <a:lumMod val="75000"/>
            </a:schemeClr>
          </a:solidFill>
          <a:ln w="9525" algn="ctr">
            <a:solidFill>
              <a:schemeClr val="accent1">
                <a:lumMod val="75000"/>
              </a:schemeClr>
            </a:solidFill>
            <a:round/>
          </a:ln>
        </p:spPr>
        <p:txBody>
          <a:bodyPr/>
          <a:lstStyle/>
          <a:p>
            <a:pPr marL="0" marR="0" lvl="0" indent="0" algn="l" defTabSz="44958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Microsoft YaHei" panose="020B0503020204020204" pitchFamily="34" charset="-122"/>
              <a:cs typeface="+mn-cs"/>
            </a:endParaRPr>
          </a:p>
        </p:txBody>
      </p:sp>
      <p:sp>
        <p:nvSpPr>
          <p:cNvPr id="11" name="Прямоугольник 14"/>
          <p:cNvSpPr>
            <a:spLocks noChangeArrowheads="1"/>
          </p:cNvSpPr>
          <p:nvPr/>
        </p:nvSpPr>
        <p:spPr bwMode="auto">
          <a:xfrm>
            <a:off x="2889250" y="5516563"/>
            <a:ext cx="1295400" cy="1292225"/>
          </a:xfrm>
          <a:prstGeom prst="rect">
            <a:avLst/>
          </a:prstGeom>
          <a:solidFill>
            <a:schemeClr val="accent5">
              <a:lumMod val="75000"/>
            </a:schemeClr>
          </a:solidFill>
          <a:ln w="9525" algn="ctr">
            <a:solidFill>
              <a:schemeClr val="accent1">
                <a:lumMod val="75000"/>
              </a:schemeClr>
            </a:solidFill>
            <a:round/>
          </a:ln>
        </p:spPr>
        <p:txBody>
          <a:bodyPr/>
          <a:lstStyle/>
          <a:p>
            <a:pPr marL="0" marR="0" lvl="0" indent="0" algn="l" defTabSz="44958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defRPr/>
            </a:pPr>
            <a:r>
              <a:rPr lang="ru-RU" sz="120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sym typeface="+mn-ea"/>
              </a:rPr>
              <a:t> врач проводит осмотр ребенка и вносит данные осмотра в форму</a:t>
            </a:r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Microsoft YaHei" panose="020B0503020204020204" pitchFamily="34" charset="-122"/>
              <a:cs typeface="+mn-cs"/>
            </a:endParaRPr>
          </a:p>
        </p:txBody>
      </p:sp>
      <p:sp>
        <p:nvSpPr>
          <p:cNvPr id="12" name="Прямоугольник 14"/>
          <p:cNvSpPr>
            <a:spLocks noChangeArrowheads="1"/>
          </p:cNvSpPr>
          <p:nvPr/>
        </p:nvSpPr>
        <p:spPr bwMode="auto">
          <a:xfrm>
            <a:off x="5449888" y="5470525"/>
            <a:ext cx="1295400" cy="1292225"/>
          </a:xfrm>
          <a:prstGeom prst="rect">
            <a:avLst/>
          </a:prstGeom>
          <a:solidFill>
            <a:schemeClr val="accent5">
              <a:lumMod val="75000"/>
            </a:schemeClr>
          </a:solidFill>
          <a:ln w="9525" algn="ctr">
            <a:solidFill>
              <a:schemeClr val="accent1">
                <a:lumMod val="75000"/>
              </a:schemeClr>
            </a:solidFill>
            <a:round/>
          </a:ln>
        </p:spPr>
        <p:txBody>
          <a:bodyPr/>
          <a:lstStyle/>
          <a:p>
            <a:pPr marL="0" marR="0" lvl="0" indent="0" algn="l" defTabSz="44958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defRPr/>
            </a:pP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Microsoft YaHei" panose="020B0503020204020204" pitchFamily="34" charset="-122"/>
                <a:cs typeface="+mn-cs"/>
              </a:rPr>
              <a:t>  </a:t>
            </a:r>
            <a:r>
              <a:rPr lang="ru-RU" sz="120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sym typeface="+mn-ea"/>
              </a:rPr>
              <a:t> врач проводит осмотр ребенка и вносит данные осмотра в форму</a:t>
            </a:r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Microsoft YaHei" panose="020B0503020204020204" pitchFamily="34" charset="-122"/>
              <a:cs typeface="+mn-cs"/>
            </a:endParaRPr>
          </a:p>
        </p:txBody>
      </p:sp>
      <p:sp>
        <p:nvSpPr>
          <p:cNvPr id="14" name="Стрелка вправо 10"/>
          <p:cNvSpPr>
            <a:spLocks noChangeArrowheads="1"/>
          </p:cNvSpPr>
          <p:nvPr/>
        </p:nvSpPr>
        <p:spPr bwMode="auto">
          <a:xfrm>
            <a:off x="4284663" y="6021388"/>
            <a:ext cx="1062038" cy="287338"/>
          </a:xfrm>
          <a:prstGeom prst="rightArrow">
            <a:avLst>
              <a:gd name="adj1" fmla="val 50000"/>
              <a:gd name="adj2" fmla="val 50196"/>
            </a:avLst>
          </a:prstGeom>
          <a:solidFill>
            <a:schemeClr val="accent5">
              <a:lumMod val="75000"/>
            </a:schemeClr>
          </a:solidFill>
          <a:ln w="9525" algn="ctr">
            <a:solidFill>
              <a:schemeClr val="accent1">
                <a:lumMod val="75000"/>
              </a:schemeClr>
            </a:solidFill>
            <a:round/>
          </a:ln>
        </p:spPr>
        <p:txBody>
          <a:bodyPr/>
          <a:lstStyle/>
          <a:p>
            <a:pPr marL="0" marR="0" lvl="0" indent="0" algn="l" defTabSz="44958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Microsoft YaHei" panose="020B0503020204020204" pitchFamily="34" charset="-122"/>
              <a:cs typeface="+mn-cs"/>
            </a:endParaRPr>
          </a:p>
        </p:txBody>
      </p:sp>
      <p:sp>
        <p:nvSpPr>
          <p:cNvPr id="15" name="Стрелка вправо 11"/>
          <p:cNvSpPr>
            <a:spLocks noChangeArrowheads="1"/>
          </p:cNvSpPr>
          <p:nvPr/>
        </p:nvSpPr>
        <p:spPr bwMode="auto">
          <a:xfrm>
            <a:off x="6875463" y="5949950"/>
            <a:ext cx="495300" cy="285750"/>
          </a:xfrm>
          <a:prstGeom prst="rightArrow">
            <a:avLst>
              <a:gd name="adj1" fmla="val 50000"/>
              <a:gd name="adj2" fmla="val 50197"/>
            </a:avLst>
          </a:prstGeom>
          <a:solidFill>
            <a:schemeClr val="accent5">
              <a:lumMod val="75000"/>
            </a:schemeClr>
          </a:solidFill>
          <a:ln w="9525" algn="ctr">
            <a:solidFill>
              <a:schemeClr val="accent1">
                <a:lumMod val="75000"/>
              </a:schemeClr>
            </a:solidFill>
            <a:round/>
          </a:ln>
        </p:spPr>
        <p:txBody>
          <a:bodyPr/>
          <a:lstStyle/>
          <a:p>
            <a:pPr marL="0" marR="0" lvl="0" indent="0" algn="l" defTabSz="44958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Microsoft YaHei" panose="020B0503020204020204" pitchFamily="34" charset="-122"/>
              <a:cs typeface="+mn-cs"/>
            </a:endParaRPr>
          </a:p>
        </p:txBody>
      </p:sp>
      <p:sp>
        <p:nvSpPr>
          <p:cNvPr id="16" name="Прямоугольник 14"/>
          <p:cNvSpPr>
            <a:spLocks noChangeArrowheads="1"/>
          </p:cNvSpPr>
          <p:nvPr/>
        </p:nvSpPr>
        <p:spPr bwMode="auto">
          <a:xfrm>
            <a:off x="7370763" y="5470525"/>
            <a:ext cx="1773237" cy="1292225"/>
          </a:xfrm>
          <a:prstGeom prst="rect">
            <a:avLst/>
          </a:prstGeom>
          <a:solidFill>
            <a:schemeClr val="accent5">
              <a:lumMod val="75000"/>
            </a:schemeClr>
          </a:solidFill>
          <a:ln w="9525" algn="ctr">
            <a:solidFill>
              <a:schemeClr val="accent1">
                <a:lumMod val="75000"/>
              </a:schemeClr>
            </a:solidFill>
            <a:round/>
          </a:ln>
        </p:spPr>
        <p:txBody>
          <a:bodyPr/>
          <a:lstStyle/>
          <a:p>
            <a:pPr marL="0" marR="0" lvl="0" indent="0" algn="l" defTabSz="44958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defRPr/>
            </a:pP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Microsoft YaHei" panose="020B0503020204020204" pitchFamily="34" charset="-122"/>
                <a:cs typeface="+mn-cs"/>
              </a:rPr>
              <a:t>Ребенок с родителем/законным представителем покидает поликлинику, направляется в поликлинику Олимпийская 46</a:t>
            </a:r>
          </a:p>
        </p:txBody>
      </p:sp>
      <p:sp>
        <p:nvSpPr>
          <p:cNvPr id="16433" name="Равнобедренный треугольник 18"/>
          <p:cNvSpPr/>
          <p:nvPr/>
        </p:nvSpPr>
        <p:spPr>
          <a:xfrm>
            <a:off x="3046413" y="1989138"/>
            <a:ext cx="701675" cy="847725"/>
          </a:xfrm>
          <a:prstGeom prst="triangle">
            <a:avLst>
              <a:gd name="adj" fmla="val 50000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pPr>
              <a:buClr>
                <a:srgbClr val="000000"/>
              </a:buClr>
              <a:buSzPct val="100000"/>
              <a:buFont typeface="Times New Roman" panose="02020603050405020304" pitchFamily="18" charset="0"/>
            </a:pPr>
            <a:r>
              <a:rPr lang="ru-RU" altLang="ru-RU" sz="900" dirty="0">
                <a:solidFill>
                  <a:srgbClr val="000000"/>
                </a:solidFill>
                <a:latin typeface="Calibri" panose="020F0502020204030204" pitchFamily="34" charset="0"/>
              </a:rPr>
              <a:t>7-8</a:t>
            </a:r>
          </a:p>
          <a:p>
            <a:pPr>
              <a:buClr>
                <a:srgbClr val="000000"/>
              </a:buClr>
              <a:buSzPct val="100000"/>
              <a:buFont typeface="Times New Roman" panose="02020603050405020304" pitchFamily="18" charset="0"/>
            </a:pPr>
            <a:endParaRPr lang="ru-RU" altLang="ru-RU" sz="900" dirty="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16434" name="TextBox 24"/>
          <p:cNvSpPr txBox="1"/>
          <p:nvPr/>
        </p:nvSpPr>
        <p:spPr>
          <a:xfrm>
            <a:off x="3068638" y="2564765"/>
            <a:ext cx="835025" cy="3371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ru-RU" altLang="ru-RU" sz="800" dirty="0">
                <a:solidFill>
                  <a:srgbClr val="000000"/>
                </a:solidFill>
                <a:latin typeface="Calibri" panose="020F0502020204030204" pitchFamily="34" charset="0"/>
              </a:rPr>
              <a:t>5880- 11520</a:t>
            </a:r>
          </a:p>
          <a:p>
            <a:pPr eaLnBrk="1" hangingPunct="1"/>
            <a:r>
              <a:rPr lang="ru-RU" altLang="ru-RU" sz="800" dirty="0">
                <a:solidFill>
                  <a:srgbClr val="000000"/>
                </a:solidFill>
                <a:latin typeface="Calibri" panose="020F0502020204030204" pitchFamily="34" charset="0"/>
              </a:rPr>
              <a:t>сек</a:t>
            </a:r>
          </a:p>
        </p:txBody>
      </p:sp>
      <p:sp>
        <p:nvSpPr>
          <p:cNvPr id="16435" name="TextBox 24"/>
          <p:cNvSpPr txBox="1"/>
          <p:nvPr/>
        </p:nvSpPr>
        <p:spPr>
          <a:xfrm>
            <a:off x="2895600" y="4508500"/>
            <a:ext cx="1246505" cy="3067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/>
            <a:r>
              <a:rPr lang="ru-RU" altLang="ru-RU" sz="1400" dirty="0">
                <a:solidFill>
                  <a:srgbClr val="FFFFFF"/>
                </a:solidFill>
                <a:latin typeface="Calibri" panose="020F0502020204030204" pitchFamily="34" charset="0"/>
              </a:rPr>
              <a:t>300-420 сек</a:t>
            </a:r>
            <a:endParaRPr lang="ru-RU" altLang="ru-RU" sz="800" dirty="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16436" name="TextBox 24"/>
          <p:cNvSpPr txBox="1"/>
          <p:nvPr/>
        </p:nvSpPr>
        <p:spPr>
          <a:xfrm>
            <a:off x="2914650" y="6453505"/>
            <a:ext cx="1270635" cy="3067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/>
            <a:r>
              <a:rPr lang="ru-RU" altLang="ru-RU" sz="1400" dirty="0">
                <a:solidFill>
                  <a:srgbClr val="FFFFFF"/>
                </a:solidFill>
                <a:latin typeface="Calibri" panose="020F0502020204030204" pitchFamily="34" charset="0"/>
              </a:rPr>
              <a:t>420-540 сек</a:t>
            </a:r>
            <a:endParaRPr lang="ru-RU" altLang="ru-RU" sz="800" dirty="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16437" name="TextBox 24"/>
          <p:cNvSpPr txBox="1"/>
          <p:nvPr/>
        </p:nvSpPr>
        <p:spPr>
          <a:xfrm>
            <a:off x="5508625" y="6381750"/>
            <a:ext cx="1236663" cy="30670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ru-RU" altLang="ru-RU" sz="1400" dirty="0">
                <a:solidFill>
                  <a:srgbClr val="FFFFFF"/>
                </a:solidFill>
                <a:latin typeface="Calibri" panose="020F0502020204030204" pitchFamily="34" charset="0"/>
              </a:rPr>
              <a:t>600-900 сек</a:t>
            </a:r>
            <a:endParaRPr lang="ru-RU" altLang="ru-RU" sz="800" dirty="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16438" name="TextBox 24"/>
          <p:cNvSpPr txBox="1"/>
          <p:nvPr/>
        </p:nvSpPr>
        <p:spPr>
          <a:xfrm>
            <a:off x="4402138" y="5805488"/>
            <a:ext cx="852487" cy="2143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ru-RU" altLang="ru-RU" sz="800" dirty="0">
                <a:solidFill>
                  <a:srgbClr val="000000"/>
                </a:solidFill>
                <a:latin typeface="Calibri" panose="020F0502020204030204" pitchFamily="34" charset="0"/>
              </a:rPr>
              <a:t>58м</a:t>
            </a:r>
          </a:p>
        </p:txBody>
      </p:sp>
      <p:sp>
        <p:nvSpPr>
          <p:cNvPr id="16439" name="TextBox 24"/>
          <p:cNvSpPr txBox="1"/>
          <p:nvPr/>
        </p:nvSpPr>
        <p:spPr>
          <a:xfrm>
            <a:off x="1906588" y="5735638"/>
            <a:ext cx="852487" cy="2143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ru-RU" altLang="ru-RU" sz="800" dirty="0">
                <a:solidFill>
                  <a:srgbClr val="000000"/>
                </a:solidFill>
                <a:latin typeface="Calibri" panose="020F0502020204030204" pitchFamily="34" charset="0"/>
              </a:rPr>
              <a:t>26 м</a:t>
            </a:r>
          </a:p>
        </p:txBody>
      </p:sp>
      <p:sp>
        <p:nvSpPr>
          <p:cNvPr id="16440" name="TextBox 24"/>
          <p:cNvSpPr txBox="1"/>
          <p:nvPr/>
        </p:nvSpPr>
        <p:spPr>
          <a:xfrm>
            <a:off x="6804025" y="5734050"/>
            <a:ext cx="852488" cy="2127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ru-RU" altLang="ru-RU" sz="800" dirty="0">
                <a:solidFill>
                  <a:srgbClr val="000000"/>
                </a:solidFill>
                <a:latin typeface="Calibri" panose="020F0502020204030204" pitchFamily="34" charset="0"/>
              </a:rPr>
              <a:t>58м</a:t>
            </a:r>
          </a:p>
        </p:txBody>
      </p:sp>
      <p:sp>
        <p:nvSpPr>
          <p:cNvPr id="16441" name="TextBox 24"/>
          <p:cNvSpPr txBox="1"/>
          <p:nvPr/>
        </p:nvSpPr>
        <p:spPr>
          <a:xfrm>
            <a:off x="4330700" y="6321425"/>
            <a:ext cx="852488" cy="21399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ru-RU" altLang="ru-RU" sz="800" dirty="0">
                <a:solidFill>
                  <a:srgbClr val="000000"/>
                </a:solidFill>
                <a:latin typeface="Calibri" panose="020F0502020204030204" pitchFamily="34" charset="0"/>
              </a:rPr>
              <a:t>60-90 сек</a:t>
            </a:r>
          </a:p>
        </p:txBody>
      </p:sp>
      <p:sp>
        <p:nvSpPr>
          <p:cNvPr id="16442" name="TextBox 24"/>
          <p:cNvSpPr txBox="1"/>
          <p:nvPr/>
        </p:nvSpPr>
        <p:spPr>
          <a:xfrm>
            <a:off x="1906588" y="6381750"/>
            <a:ext cx="852487" cy="21399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ru-RU" altLang="ru-RU" sz="800" dirty="0">
                <a:solidFill>
                  <a:srgbClr val="000000"/>
                </a:solidFill>
                <a:latin typeface="Calibri" panose="020F0502020204030204" pitchFamily="34" charset="0"/>
              </a:rPr>
              <a:t>36-54 сек</a:t>
            </a:r>
          </a:p>
        </p:txBody>
      </p:sp>
      <p:sp>
        <p:nvSpPr>
          <p:cNvPr id="16443" name="TextBox 24"/>
          <p:cNvSpPr txBox="1"/>
          <p:nvPr/>
        </p:nvSpPr>
        <p:spPr>
          <a:xfrm>
            <a:off x="6732588" y="6448425"/>
            <a:ext cx="852487" cy="21399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ru-RU" altLang="ru-RU" sz="800" dirty="0">
                <a:solidFill>
                  <a:srgbClr val="000000"/>
                </a:solidFill>
                <a:latin typeface="Calibri" panose="020F0502020204030204" pitchFamily="34" charset="0"/>
              </a:rPr>
              <a:t>60-90 сек</a:t>
            </a:r>
          </a:p>
        </p:txBody>
      </p:sp>
      <p:sp>
        <p:nvSpPr>
          <p:cNvPr id="65" name="Прямоугольник 2"/>
          <p:cNvSpPr/>
          <p:nvPr/>
        </p:nvSpPr>
        <p:spPr bwMode="auto">
          <a:xfrm>
            <a:off x="2838292" y="3115922"/>
            <a:ext cx="1419542" cy="373427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pPr marL="0" marR="0" lvl="0" indent="0" algn="l" defTabSz="44958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defRPr/>
            </a:pPr>
            <a:r>
              <a:rPr kumimoji="0" lang="ru-RU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Microsoft YaHei" panose="020B0503020204020204" pitchFamily="34" charset="-122"/>
                <a:cs typeface="+mn-cs"/>
              </a:rPr>
              <a:t>Кабинет офтальмолога</a:t>
            </a:r>
          </a:p>
        </p:txBody>
      </p:sp>
      <p:sp>
        <p:nvSpPr>
          <p:cNvPr id="66" name="Прямоугольник 2"/>
          <p:cNvSpPr/>
          <p:nvPr/>
        </p:nvSpPr>
        <p:spPr bwMode="auto">
          <a:xfrm>
            <a:off x="5364163" y="3265488"/>
            <a:ext cx="1690688" cy="2540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pPr marL="0" marR="0" lvl="0" indent="0" algn="l" defTabSz="44958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defRPr/>
            </a:pPr>
            <a:r>
              <a:rPr kumimoji="0" lang="ru-RU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Microsoft YaHei" panose="020B0503020204020204" pitchFamily="34" charset="-122"/>
                <a:cs typeface="+mn-cs"/>
              </a:rPr>
              <a:t>Кабинет отоларинголога</a:t>
            </a:r>
          </a:p>
        </p:txBody>
      </p:sp>
      <p:sp>
        <p:nvSpPr>
          <p:cNvPr id="67" name="Прямоугольник 2"/>
          <p:cNvSpPr/>
          <p:nvPr/>
        </p:nvSpPr>
        <p:spPr bwMode="auto">
          <a:xfrm>
            <a:off x="2874963" y="5276850"/>
            <a:ext cx="1320800" cy="239713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pPr marL="0" marR="0" lvl="0" indent="0" algn="l" defTabSz="44958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defRPr/>
            </a:pPr>
            <a:r>
              <a:rPr kumimoji="0" lang="ru-RU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Microsoft YaHei" panose="020B0503020204020204" pitchFamily="34" charset="-122"/>
                <a:cs typeface="+mn-cs"/>
              </a:rPr>
              <a:t>Кабинет хирурга</a:t>
            </a:r>
          </a:p>
        </p:txBody>
      </p:sp>
      <p:sp>
        <p:nvSpPr>
          <p:cNvPr id="68" name="Прямоугольник 2"/>
          <p:cNvSpPr/>
          <p:nvPr/>
        </p:nvSpPr>
        <p:spPr bwMode="auto">
          <a:xfrm>
            <a:off x="5418138" y="5276850"/>
            <a:ext cx="1360488" cy="2540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pPr marL="0" marR="0" lvl="0" indent="0" algn="l" defTabSz="44958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defRPr/>
            </a:pPr>
            <a:r>
              <a:rPr kumimoji="0" lang="ru-RU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Microsoft YaHei" panose="020B0503020204020204" pitchFamily="34" charset="-122"/>
                <a:cs typeface="+mn-cs"/>
              </a:rPr>
              <a:t>Кабинет невролога</a:t>
            </a:r>
          </a:p>
        </p:txBody>
      </p:sp>
      <p:sp>
        <p:nvSpPr>
          <p:cNvPr id="2" name="TextBox 24"/>
          <p:cNvSpPr txBox="1"/>
          <p:nvPr>
            <p:custDataLst>
              <p:tags r:id="rId1"/>
            </p:custDataLst>
          </p:nvPr>
        </p:nvSpPr>
        <p:spPr>
          <a:xfrm>
            <a:off x="5486400" y="4502150"/>
            <a:ext cx="1246505" cy="3067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/>
            <a:r>
              <a:rPr lang="ru-RU" altLang="ru-RU" sz="1400" dirty="0">
                <a:solidFill>
                  <a:srgbClr val="FFFFFF"/>
                </a:solidFill>
                <a:latin typeface="Calibri" panose="020F0502020204030204" pitchFamily="34" charset="0"/>
              </a:rPr>
              <a:t>300-420 сек</a:t>
            </a:r>
            <a:endParaRPr lang="ru-RU" altLang="ru-RU" sz="800" dirty="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3" name="5-конечная звезда 21"/>
          <p:cNvSpPr/>
          <p:nvPr>
            <p:custDataLst>
              <p:tags r:id="rId2"/>
            </p:custDataLst>
          </p:nvPr>
        </p:nvSpPr>
        <p:spPr bwMode="auto">
          <a:xfrm>
            <a:off x="5159571" y="755650"/>
            <a:ext cx="496888" cy="436563"/>
          </a:xfrm>
          <a:prstGeom prst="star5">
            <a:avLst/>
          </a:prstGeom>
          <a:solidFill>
            <a:srgbClr val="FF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pPr marL="0" marR="0" lvl="0" indent="0" algn="l" defTabSz="44958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defRPr/>
            </a:pPr>
            <a:r>
              <a:rPr kumimoji="0" lang="ru-RU" sz="11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Microsoft YaHei" panose="020B0503020204020204" pitchFamily="34" charset="-122"/>
                <a:cs typeface="+mn-cs"/>
              </a:rPr>
              <a:t>3</a:t>
            </a:r>
          </a:p>
        </p:txBody>
      </p:sp>
      <p:sp>
        <p:nvSpPr>
          <p:cNvPr id="69" name="5-конечная звезда 21"/>
          <p:cNvSpPr/>
          <p:nvPr>
            <p:custDataLst>
              <p:tags r:id="rId3"/>
            </p:custDataLst>
          </p:nvPr>
        </p:nvSpPr>
        <p:spPr bwMode="auto">
          <a:xfrm>
            <a:off x="-46413" y="3032601"/>
            <a:ext cx="496888" cy="436563"/>
          </a:xfrm>
          <a:prstGeom prst="star5">
            <a:avLst/>
          </a:prstGeom>
          <a:solidFill>
            <a:srgbClr val="FF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pPr marL="0" marR="0" lvl="0" indent="0" algn="l" defTabSz="44958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defRPr/>
            </a:pPr>
            <a:r>
              <a:rPr kumimoji="0" lang="ru-RU" sz="11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Microsoft YaHei" panose="020B0503020204020204" pitchFamily="34" charset="-122"/>
                <a:cs typeface="+mn-cs"/>
              </a:rPr>
              <a:t>4</a:t>
            </a:r>
          </a:p>
        </p:txBody>
      </p:sp>
      <p:sp>
        <p:nvSpPr>
          <p:cNvPr id="70" name="Прямоугольник 2"/>
          <p:cNvSpPr/>
          <p:nvPr/>
        </p:nvSpPr>
        <p:spPr bwMode="auto">
          <a:xfrm>
            <a:off x="1878752" y="843757"/>
            <a:ext cx="1121623" cy="2540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pPr marL="0" marR="0" lvl="0" indent="0" algn="l" defTabSz="44958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defRPr/>
            </a:pPr>
            <a:r>
              <a:rPr kumimoji="0" lang="ru-RU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Microsoft YaHei" panose="020B0503020204020204" pitchFamily="34" charset="-122"/>
                <a:cs typeface="+mn-cs"/>
              </a:rPr>
              <a:t>Регистратура </a:t>
            </a:r>
          </a:p>
        </p:txBody>
      </p:sp>
      <p:sp>
        <p:nvSpPr>
          <p:cNvPr id="71" name="5-конечная звезда 21"/>
          <p:cNvSpPr/>
          <p:nvPr>
            <p:custDataLst>
              <p:tags r:id="rId4"/>
            </p:custDataLst>
          </p:nvPr>
        </p:nvSpPr>
        <p:spPr bwMode="auto">
          <a:xfrm>
            <a:off x="8582820" y="5261102"/>
            <a:ext cx="496888" cy="436563"/>
          </a:xfrm>
          <a:prstGeom prst="star5">
            <a:avLst/>
          </a:prstGeom>
          <a:solidFill>
            <a:srgbClr val="FF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pPr marL="0" marR="0" lvl="0" indent="0" algn="l" defTabSz="44958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defRPr/>
            </a:pPr>
            <a:r>
              <a:rPr kumimoji="0" lang="ru-RU" sz="11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Microsoft YaHei" panose="020B0503020204020204" pitchFamily="34" charset="-122"/>
                <a:cs typeface="+mn-cs"/>
              </a:rPr>
              <a:t>5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Заголовок 1"/>
          <p:cNvSpPr>
            <a:spLocks noGrp="1"/>
          </p:cNvSpPr>
          <p:nvPr>
            <p:ph type="ctrTitle"/>
          </p:nvPr>
        </p:nvSpPr>
        <p:spPr>
          <a:xfrm>
            <a:off x="223838" y="-11112"/>
            <a:ext cx="8001000" cy="539750"/>
          </a:xfrm>
        </p:spPr>
        <p:txBody>
          <a:bodyPr vert="horz" wrap="square" lIns="90000" tIns="46800" rIns="90000" bIns="46800" anchor="b" anchorCtr="0"/>
          <a:lstStyle/>
          <a:p>
            <a:pPr defTabSz="449580">
              <a:buClrTx/>
              <a:buSzPct val="100000"/>
              <a:buFont typeface="Times New Roman" panose="02020603050405020304" pitchFamily="18" charset="0"/>
            </a:pPr>
            <a:r>
              <a:rPr lang="ru-RU" altLang="ru-RU" sz="1400" b="1" kern="1200" dirty="0">
                <a:latin typeface="Times New Roman" panose="02020603050405020304" pitchFamily="18" charset="0"/>
                <a:ea typeface="+mj-ea"/>
                <a:cs typeface="+mj-cs"/>
              </a:rPr>
              <a:t>КАРТА ТЕКУЩЕГО СОСТОЯНИЯ ПРОЦЕССА</a:t>
            </a:r>
            <a:br>
              <a:rPr lang="ru-RU" altLang="ru-RU" sz="1400" b="1" kern="1200" dirty="0">
                <a:latin typeface="Times New Roman" panose="02020603050405020304" pitchFamily="18" charset="0"/>
                <a:ea typeface="+mj-ea"/>
                <a:cs typeface="+mj-cs"/>
              </a:rPr>
            </a:br>
            <a:r>
              <a:rPr lang="ru-RU" altLang="ru-RU" sz="1400" b="1" kern="1200" dirty="0">
                <a:latin typeface="Times New Roman" panose="02020603050405020304" pitchFamily="18" charset="0"/>
                <a:ea typeface="+mj-ea"/>
                <a:cs typeface="+mj-cs"/>
              </a:rPr>
              <a:t>ПРОХОЖДЕНИЯ МЕДИЦИНСКОЙ КОМИССИИ ВОСПИТАННИКАМИ ДОУ ДЛЯ ПМПК</a:t>
            </a:r>
            <a:endParaRPr lang="ru-RU" altLang="ru-RU" sz="1400" b="1" kern="1200" dirty="0">
              <a:latin typeface="Times New Roman" panose="02020603050405020304" pitchFamily="18" charset="0"/>
              <a:ea typeface="Times New Roman" panose="02020603050405020304" pitchFamily="18" charset="0"/>
              <a:cs typeface="+mj-cs"/>
            </a:endParaRPr>
          </a:p>
        </p:txBody>
      </p:sp>
      <p:sp>
        <p:nvSpPr>
          <p:cNvPr id="15363" name="Прямоугольник 1"/>
          <p:cNvSpPr>
            <a:spLocks noChangeArrowheads="1"/>
          </p:cNvSpPr>
          <p:nvPr/>
        </p:nvSpPr>
        <p:spPr bwMode="auto">
          <a:xfrm>
            <a:off x="1061900" y="3357563"/>
            <a:ext cx="965338" cy="2304096"/>
          </a:xfrm>
          <a:prstGeom prst="rect">
            <a:avLst/>
          </a:prstGeom>
          <a:solidFill>
            <a:schemeClr val="accent5">
              <a:lumMod val="75000"/>
            </a:schemeClr>
          </a:solidFill>
          <a:ln w="9525" algn="ctr">
            <a:solidFill>
              <a:schemeClr val="accent1">
                <a:lumMod val="75000"/>
              </a:schemeClr>
            </a:solidFill>
            <a:round/>
          </a:ln>
        </p:spPr>
        <p:txBody>
          <a:bodyPr/>
          <a:lstStyle/>
          <a:p>
            <a:pPr marL="0" marR="0" lvl="0" indent="0" algn="l" defTabSz="44958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defRPr/>
            </a:pPr>
            <a:r>
              <a:rPr kumimoji="0" lang="ru-RU" sz="11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Microsoft YaHei" panose="020B0503020204020204" pitchFamily="34" charset="-122"/>
                <a:cs typeface="+mn-cs"/>
              </a:rPr>
              <a:t>Ребенок с родителем/законным представителем обращается в поликлинику за заключением (Интернациональная 24)</a:t>
            </a:r>
          </a:p>
        </p:txBody>
      </p:sp>
      <p:sp>
        <p:nvSpPr>
          <p:cNvPr id="15368" name="Стрелка вправо 9"/>
          <p:cNvSpPr>
            <a:spLocks noChangeArrowheads="1"/>
          </p:cNvSpPr>
          <p:nvPr/>
        </p:nvSpPr>
        <p:spPr bwMode="auto">
          <a:xfrm>
            <a:off x="2060257" y="3952875"/>
            <a:ext cx="508318" cy="288925"/>
          </a:xfrm>
          <a:prstGeom prst="rightArrow">
            <a:avLst>
              <a:gd name="adj1" fmla="val 50000"/>
              <a:gd name="adj2" fmla="val 49761"/>
            </a:avLst>
          </a:prstGeom>
          <a:solidFill>
            <a:schemeClr val="accent5">
              <a:lumMod val="75000"/>
            </a:schemeClr>
          </a:solidFill>
          <a:ln w="9525" algn="ctr">
            <a:solidFill>
              <a:schemeClr val="accent1">
                <a:lumMod val="75000"/>
              </a:schemeClr>
            </a:solidFill>
            <a:round/>
          </a:ln>
        </p:spPr>
        <p:txBody>
          <a:bodyPr/>
          <a:lstStyle/>
          <a:p>
            <a:pPr marL="0" marR="0" lvl="0" indent="0" algn="l" defTabSz="44958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Microsoft YaHei" panose="020B0503020204020204" pitchFamily="34" charset="-122"/>
              <a:cs typeface="+mn-cs"/>
            </a:endParaRPr>
          </a:p>
        </p:txBody>
      </p:sp>
      <p:sp>
        <p:nvSpPr>
          <p:cNvPr id="15369" name="Стрелка вправо 10"/>
          <p:cNvSpPr>
            <a:spLocks noChangeArrowheads="1"/>
          </p:cNvSpPr>
          <p:nvPr/>
        </p:nvSpPr>
        <p:spPr bwMode="auto">
          <a:xfrm>
            <a:off x="4235450" y="4006850"/>
            <a:ext cx="1062038" cy="287338"/>
          </a:xfrm>
          <a:prstGeom prst="rightArrow">
            <a:avLst>
              <a:gd name="adj1" fmla="val 50000"/>
              <a:gd name="adj2" fmla="val 50196"/>
            </a:avLst>
          </a:prstGeom>
          <a:solidFill>
            <a:schemeClr val="accent5">
              <a:lumMod val="75000"/>
            </a:schemeClr>
          </a:solidFill>
          <a:ln w="9525" algn="ctr">
            <a:solidFill>
              <a:schemeClr val="accent1">
                <a:lumMod val="75000"/>
              </a:schemeClr>
            </a:solidFill>
            <a:round/>
          </a:ln>
        </p:spPr>
        <p:txBody>
          <a:bodyPr/>
          <a:lstStyle/>
          <a:p>
            <a:pPr marL="0" marR="0" lvl="0" indent="0" algn="l" defTabSz="44958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Microsoft YaHei" panose="020B0503020204020204" pitchFamily="34" charset="-122"/>
              <a:cs typeface="+mn-cs"/>
            </a:endParaRPr>
          </a:p>
        </p:txBody>
      </p:sp>
      <p:sp>
        <p:nvSpPr>
          <p:cNvPr id="15370" name="Стрелка вправо 11"/>
          <p:cNvSpPr>
            <a:spLocks noChangeArrowheads="1"/>
          </p:cNvSpPr>
          <p:nvPr/>
        </p:nvSpPr>
        <p:spPr bwMode="auto">
          <a:xfrm>
            <a:off x="7021513" y="4105275"/>
            <a:ext cx="495300" cy="285750"/>
          </a:xfrm>
          <a:prstGeom prst="rightArrow">
            <a:avLst>
              <a:gd name="adj1" fmla="val 50000"/>
              <a:gd name="adj2" fmla="val 50197"/>
            </a:avLst>
          </a:prstGeom>
          <a:solidFill>
            <a:schemeClr val="accent5">
              <a:lumMod val="75000"/>
            </a:schemeClr>
          </a:solidFill>
          <a:ln w="9525" algn="ctr">
            <a:solidFill>
              <a:schemeClr val="accent1">
                <a:lumMod val="75000"/>
              </a:schemeClr>
            </a:solidFill>
            <a:round/>
          </a:ln>
        </p:spPr>
        <p:txBody>
          <a:bodyPr/>
          <a:lstStyle/>
          <a:p>
            <a:pPr marL="0" marR="0" lvl="0" indent="0" algn="l" defTabSz="44958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Microsoft YaHei" panose="020B0503020204020204" pitchFamily="34" charset="-122"/>
              <a:cs typeface="+mn-cs"/>
            </a:endParaRPr>
          </a:p>
        </p:txBody>
      </p:sp>
      <p:sp>
        <p:nvSpPr>
          <p:cNvPr id="15372" name="Прямоугольник 13"/>
          <p:cNvSpPr>
            <a:spLocks noChangeArrowheads="1"/>
          </p:cNvSpPr>
          <p:nvPr/>
        </p:nvSpPr>
        <p:spPr bwMode="auto">
          <a:xfrm>
            <a:off x="5364480" y="3521075"/>
            <a:ext cx="1710055" cy="1673225"/>
          </a:xfrm>
          <a:prstGeom prst="rect">
            <a:avLst/>
          </a:prstGeom>
          <a:solidFill>
            <a:schemeClr val="accent5">
              <a:lumMod val="75000"/>
            </a:schemeClr>
          </a:solidFill>
          <a:ln w="9525" algn="ctr">
            <a:solidFill>
              <a:schemeClr val="accent1">
                <a:lumMod val="75000"/>
              </a:schemeClr>
            </a:solidFill>
            <a:round/>
          </a:ln>
        </p:spPr>
        <p:txBody>
          <a:bodyPr/>
          <a:lstStyle/>
          <a:p>
            <a:pPr marL="0" marR="0" lvl="0" indent="0" algn="l" defTabSz="44958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defRPr/>
            </a:pP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Microsoft YaHei" panose="020B0503020204020204" pitchFamily="34" charset="-122"/>
                <a:cs typeface="+mn-cs"/>
              </a:rPr>
              <a:t>Родитель/законный представитель подписывает заключение у</a:t>
            </a:r>
          </a:p>
          <a:p>
            <a:pPr marL="0" marR="0" lvl="0" indent="0" algn="l" defTabSz="44958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defRPr/>
            </a:pPr>
            <a:r>
              <a:rPr lang="ru-RU" sz="1200" dirty="0">
                <a:solidFill>
                  <a:srgbClr val="FFFFFF"/>
                </a:solidFill>
              </a:rPr>
              <a:t>заведующего</a:t>
            </a:r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Microsoft YaHei" panose="020B0503020204020204" pitchFamily="34" charset="-122"/>
              <a:cs typeface="+mn-cs"/>
            </a:endParaRPr>
          </a:p>
        </p:txBody>
      </p:sp>
      <p:sp>
        <p:nvSpPr>
          <p:cNvPr id="15373" name="Прямоугольник 14"/>
          <p:cNvSpPr>
            <a:spLocks noChangeArrowheads="1"/>
          </p:cNvSpPr>
          <p:nvPr/>
        </p:nvSpPr>
        <p:spPr bwMode="auto">
          <a:xfrm>
            <a:off x="2619375" y="3516313"/>
            <a:ext cx="1565275" cy="1831975"/>
          </a:xfrm>
          <a:prstGeom prst="rect">
            <a:avLst/>
          </a:prstGeom>
          <a:solidFill>
            <a:schemeClr val="accent5">
              <a:lumMod val="75000"/>
            </a:schemeClr>
          </a:solidFill>
          <a:ln w="9525" algn="ctr">
            <a:solidFill>
              <a:schemeClr val="accent1">
                <a:lumMod val="75000"/>
              </a:schemeClr>
            </a:solidFill>
            <a:round/>
          </a:ln>
        </p:spPr>
        <p:txBody>
          <a:bodyPr/>
          <a:lstStyle/>
          <a:p>
            <a:pPr marL="0" marR="0" lvl="0" indent="0" algn="l" defTabSz="44958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defRPr/>
            </a:pP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Microsoft YaHei" panose="020B0503020204020204" pitchFamily="34" charset="-122"/>
                <a:cs typeface="+mn-cs"/>
              </a:rPr>
              <a:t>ребенок с родителем/законным представителем обращается к педиатру за заключением</a:t>
            </a:r>
          </a:p>
          <a:p>
            <a:pPr marL="0" marR="0" lvl="0" indent="0" algn="l" defTabSz="44958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defRPr/>
            </a:pPr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Microsoft YaHei" panose="020B0503020204020204" pitchFamily="34" charset="-122"/>
              <a:cs typeface="+mn-cs"/>
            </a:endParaRPr>
          </a:p>
        </p:txBody>
      </p:sp>
      <p:sp>
        <p:nvSpPr>
          <p:cNvPr id="17417" name="Равнобедренный треугольник 15"/>
          <p:cNvSpPr/>
          <p:nvPr/>
        </p:nvSpPr>
        <p:spPr>
          <a:xfrm>
            <a:off x="8320088" y="3228975"/>
            <a:ext cx="430212" cy="287338"/>
          </a:xfrm>
          <a:prstGeom prst="triangle">
            <a:avLst>
              <a:gd name="adj" fmla="val 50000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pPr>
              <a:buClr>
                <a:srgbClr val="000000"/>
              </a:buClr>
              <a:buSzPct val="100000"/>
              <a:buFont typeface="Times New Roman" panose="02020603050405020304" pitchFamily="18" charset="0"/>
            </a:pPr>
            <a:endParaRPr lang="ru-RU" altLang="ru-RU" dirty="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17418" name="Равнобедренный треугольник 16"/>
          <p:cNvSpPr/>
          <p:nvPr/>
        </p:nvSpPr>
        <p:spPr>
          <a:xfrm>
            <a:off x="7988300" y="3241675"/>
            <a:ext cx="352425" cy="280988"/>
          </a:xfrm>
          <a:prstGeom prst="triangle">
            <a:avLst>
              <a:gd name="adj" fmla="val 50000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pPr>
              <a:buClr>
                <a:srgbClr val="000000"/>
              </a:buClr>
              <a:buSzPct val="100000"/>
              <a:buFont typeface="Times New Roman" panose="02020603050405020304" pitchFamily="18" charset="0"/>
            </a:pPr>
            <a:endParaRPr lang="ru-RU" altLang="ru-RU" dirty="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17419" name="Равнобедренный треугольник 17"/>
          <p:cNvSpPr/>
          <p:nvPr/>
        </p:nvSpPr>
        <p:spPr>
          <a:xfrm>
            <a:off x="7496175" y="3252788"/>
            <a:ext cx="439738" cy="285750"/>
          </a:xfrm>
          <a:prstGeom prst="triangle">
            <a:avLst>
              <a:gd name="adj" fmla="val 50000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pPr>
              <a:buClr>
                <a:srgbClr val="000000"/>
              </a:buClr>
              <a:buSzPct val="100000"/>
              <a:buFont typeface="Times New Roman" panose="02020603050405020304" pitchFamily="18" charset="0"/>
            </a:pPr>
            <a:endParaRPr lang="ru-RU" altLang="ru-RU" dirty="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17421" name="TextBox 24"/>
          <p:cNvSpPr txBox="1"/>
          <p:nvPr/>
        </p:nvSpPr>
        <p:spPr>
          <a:xfrm>
            <a:off x="2483485" y="1261745"/>
            <a:ext cx="641350" cy="2143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ru-RU" altLang="ru-RU" sz="800" dirty="0">
                <a:solidFill>
                  <a:srgbClr val="000000"/>
                </a:solidFill>
                <a:latin typeface="Calibri" panose="020F0502020204030204" pitchFamily="34" charset="0"/>
              </a:rPr>
              <a:t>47-52м</a:t>
            </a:r>
          </a:p>
        </p:txBody>
      </p:sp>
      <p:sp>
        <p:nvSpPr>
          <p:cNvPr id="25" name="Прямоугольник 14"/>
          <p:cNvSpPr>
            <a:spLocks noChangeArrowheads="1"/>
          </p:cNvSpPr>
          <p:nvPr/>
        </p:nvSpPr>
        <p:spPr bwMode="auto">
          <a:xfrm>
            <a:off x="7516813" y="3519488"/>
            <a:ext cx="1591474" cy="1888807"/>
          </a:xfrm>
          <a:prstGeom prst="rect">
            <a:avLst/>
          </a:prstGeom>
          <a:solidFill>
            <a:schemeClr val="accent5">
              <a:lumMod val="75000"/>
            </a:schemeClr>
          </a:solidFill>
          <a:ln w="9525" algn="ctr">
            <a:solidFill>
              <a:schemeClr val="accent1">
                <a:lumMod val="75000"/>
              </a:schemeClr>
            </a:solidFill>
            <a:round/>
          </a:ln>
        </p:spPr>
        <p:txBody>
          <a:bodyPr/>
          <a:lstStyle/>
          <a:p>
            <a:pPr lvl="0">
              <a:buClr>
                <a:srgbClr val="000000"/>
              </a:buClr>
              <a:buSzPct val="100000"/>
              <a:defRPr/>
            </a:pPr>
            <a:r>
              <a:rPr lang="ru-RU" sz="1200" dirty="0"/>
              <a:t>Ребенок с родителем/законным представителем покидает поликлинику после прохождения медицинской комиссии   </a:t>
            </a:r>
          </a:p>
        </p:txBody>
      </p:sp>
      <p:sp>
        <p:nvSpPr>
          <p:cNvPr id="26" name="Прямоугольник 1"/>
          <p:cNvSpPr>
            <a:spLocks noChangeArrowheads="1"/>
          </p:cNvSpPr>
          <p:nvPr/>
        </p:nvSpPr>
        <p:spPr bwMode="auto">
          <a:xfrm>
            <a:off x="1115616" y="979806"/>
            <a:ext cx="1367868" cy="1903729"/>
          </a:xfrm>
          <a:prstGeom prst="rect">
            <a:avLst/>
          </a:prstGeom>
          <a:solidFill>
            <a:schemeClr val="accent5">
              <a:lumMod val="75000"/>
            </a:schemeClr>
          </a:solidFill>
          <a:ln w="9525" algn="ctr">
            <a:solidFill>
              <a:schemeClr val="accent1">
                <a:lumMod val="75000"/>
              </a:schemeClr>
            </a:solidFill>
            <a:round/>
          </a:ln>
        </p:spPr>
        <p:txBody>
          <a:bodyPr/>
          <a:lstStyle/>
          <a:p>
            <a:pPr marL="0" marR="0" lvl="0" indent="0" algn="l" defTabSz="44958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defRPr/>
            </a:pPr>
            <a:r>
              <a:rPr kumimoji="0" lang="ru-RU" sz="11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Microsoft YaHei" panose="020B0503020204020204" pitchFamily="34" charset="-122"/>
                <a:cs typeface="+mn-cs"/>
              </a:rPr>
              <a:t>Ребенок с родителем/законным представителем обращается в поликлинику мкр Олимпийс-кий,46а  для прохожде-ния м/о для психолого-медико-педагогической комиссии</a:t>
            </a:r>
          </a:p>
        </p:txBody>
      </p:sp>
      <p:sp>
        <p:nvSpPr>
          <p:cNvPr id="27" name="Прямоугольник 1"/>
          <p:cNvSpPr>
            <a:spLocks noChangeArrowheads="1"/>
          </p:cNvSpPr>
          <p:nvPr/>
        </p:nvSpPr>
        <p:spPr bwMode="auto">
          <a:xfrm>
            <a:off x="3131503" y="1156653"/>
            <a:ext cx="1270635" cy="1395413"/>
          </a:xfrm>
          <a:prstGeom prst="rect">
            <a:avLst/>
          </a:prstGeom>
          <a:solidFill>
            <a:schemeClr val="accent5">
              <a:lumMod val="75000"/>
            </a:schemeClr>
          </a:solidFill>
          <a:ln w="9525" algn="ctr">
            <a:solidFill>
              <a:schemeClr val="accent1">
                <a:lumMod val="75000"/>
              </a:schemeClr>
            </a:solidFill>
            <a:round/>
          </a:ln>
        </p:spPr>
        <p:txBody>
          <a:bodyPr/>
          <a:lstStyle/>
          <a:p>
            <a:pPr marL="0" marR="0" lvl="0" indent="0" algn="l" defTabSz="44958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defRPr/>
            </a:pP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Microsoft YaHei" panose="020B0503020204020204" pitchFamily="34" charset="-122"/>
                <a:cs typeface="+mn-cs"/>
              </a:rPr>
              <a:t>Логопед проводит осмотр и оценку разговорной речи и результат вносит в форму</a:t>
            </a:r>
          </a:p>
        </p:txBody>
      </p:sp>
      <p:sp>
        <p:nvSpPr>
          <p:cNvPr id="28" name="Прямоугольник 1"/>
          <p:cNvSpPr>
            <a:spLocks noChangeArrowheads="1"/>
          </p:cNvSpPr>
          <p:nvPr/>
        </p:nvSpPr>
        <p:spPr bwMode="auto">
          <a:xfrm>
            <a:off x="4931728" y="1117600"/>
            <a:ext cx="1258888" cy="1387475"/>
          </a:xfrm>
          <a:prstGeom prst="rect">
            <a:avLst/>
          </a:prstGeom>
          <a:solidFill>
            <a:schemeClr val="accent5">
              <a:lumMod val="75000"/>
            </a:schemeClr>
          </a:solidFill>
          <a:ln w="9525" algn="ctr">
            <a:solidFill>
              <a:schemeClr val="accent1">
                <a:lumMod val="75000"/>
              </a:schemeClr>
            </a:solidFill>
            <a:round/>
          </a:ln>
        </p:spPr>
        <p:txBody>
          <a:bodyPr/>
          <a:lstStyle/>
          <a:p>
            <a:pPr lvl="0">
              <a:buClr>
                <a:srgbClr val="000000"/>
              </a:buClr>
              <a:buSzPct val="100000"/>
              <a:defRPr/>
            </a:pP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Microsoft YaHei" panose="020B0503020204020204" pitchFamily="34" charset="-122"/>
                <a:cs typeface="+mn-cs"/>
              </a:rPr>
              <a:t>Врач проводит осмотр, </a:t>
            </a:r>
            <a:r>
              <a:rPr lang="ru-RU" sz="1200" dirty="0">
                <a:solidFill>
                  <a:srgbClr val="FFFFFF"/>
                </a:solidFill>
              </a:rPr>
              <a:t>оценивает статус и результат вносит в форму</a:t>
            </a:r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Microsoft YaHei" panose="020B0503020204020204" pitchFamily="34" charset="-122"/>
              <a:cs typeface="+mn-cs"/>
            </a:endParaRPr>
          </a:p>
        </p:txBody>
      </p:sp>
      <p:sp>
        <p:nvSpPr>
          <p:cNvPr id="29" name="Прямоугольник 1"/>
          <p:cNvSpPr>
            <a:spLocks noChangeArrowheads="1"/>
          </p:cNvSpPr>
          <p:nvPr/>
        </p:nvSpPr>
        <p:spPr bwMode="auto">
          <a:xfrm>
            <a:off x="7164070" y="1052513"/>
            <a:ext cx="1252538" cy="1484313"/>
          </a:xfrm>
          <a:prstGeom prst="rect">
            <a:avLst/>
          </a:prstGeom>
          <a:solidFill>
            <a:schemeClr val="accent5">
              <a:lumMod val="75000"/>
            </a:schemeClr>
          </a:solidFill>
          <a:ln w="9525" algn="ctr">
            <a:solidFill>
              <a:schemeClr val="accent1">
                <a:lumMod val="75000"/>
              </a:schemeClr>
            </a:solidFill>
            <a:round/>
          </a:ln>
        </p:spPr>
        <p:txBody>
          <a:bodyPr/>
          <a:lstStyle/>
          <a:p>
            <a:pPr marL="0" marR="0" lvl="0" indent="0" algn="l" defTabSz="44958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defRPr/>
            </a:pP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Microsoft YaHei" panose="020B0503020204020204" pitchFamily="34" charset="-122"/>
                <a:cs typeface="+mn-cs"/>
              </a:rPr>
              <a:t>Ребенок с родителем/законным представителем покидает поликлинику   </a:t>
            </a:r>
          </a:p>
        </p:txBody>
      </p:sp>
      <p:sp>
        <p:nvSpPr>
          <p:cNvPr id="31" name="Стрелка вправо 3"/>
          <p:cNvSpPr>
            <a:spLocks noChangeArrowheads="1"/>
          </p:cNvSpPr>
          <p:nvPr/>
        </p:nvSpPr>
        <p:spPr bwMode="auto">
          <a:xfrm>
            <a:off x="2490470" y="1476375"/>
            <a:ext cx="641350" cy="375920"/>
          </a:xfrm>
          <a:prstGeom prst="rightArrow">
            <a:avLst>
              <a:gd name="adj1" fmla="val 50000"/>
              <a:gd name="adj2" fmla="val 50197"/>
            </a:avLst>
          </a:prstGeom>
          <a:solidFill>
            <a:schemeClr val="accent5">
              <a:lumMod val="75000"/>
            </a:schemeClr>
          </a:solidFill>
          <a:ln w="9525" algn="ctr">
            <a:solidFill>
              <a:schemeClr val="accent1">
                <a:lumMod val="75000"/>
              </a:schemeClr>
            </a:solidFill>
            <a:round/>
          </a:ln>
        </p:spPr>
        <p:txBody>
          <a:bodyPr/>
          <a:lstStyle/>
          <a:p>
            <a:pPr marL="0" marR="0" lvl="0" indent="0" algn="l" defTabSz="44958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Microsoft YaHei" panose="020B0503020204020204" pitchFamily="34" charset="-122"/>
              <a:cs typeface="+mn-cs"/>
            </a:endParaRPr>
          </a:p>
        </p:txBody>
      </p:sp>
      <p:sp>
        <p:nvSpPr>
          <p:cNvPr id="32" name="Стрелка вправо 3"/>
          <p:cNvSpPr>
            <a:spLocks noChangeArrowheads="1"/>
          </p:cNvSpPr>
          <p:nvPr/>
        </p:nvSpPr>
        <p:spPr bwMode="auto">
          <a:xfrm>
            <a:off x="4284345" y="1476375"/>
            <a:ext cx="711200" cy="347980"/>
          </a:xfrm>
          <a:prstGeom prst="rightArrow">
            <a:avLst>
              <a:gd name="adj1" fmla="val 50000"/>
              <a:gd name="adj2" fmla="val 50197"/>
            </a:avLst>
          </a:prstGeom>
          <a:solidFill>
            <a:schemeClr val="accent5">
              <a:lumMod val="75000"/>
            </a:schemeClr>
          </a:solidFill>
          <a:ln w="9525" algn="ctr">
            <a:solidFill>
              <a:schemeClr val="accent1">
                <a:lumMod val="75000"/>
              </a:schemeClr>
            </a:solidFill>
            <a:round/>
          </a:ln>
        </p:spPr>
        <p:txBody>
          <a:bodyPr/>
          <a:lstStyle/>
          <a:p>
            <a:pPr marL="0" marR="0" lvl="0" indent="0" algn="l" defTabSz="44958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Microsoft YaHei" panose="020B0503020204020204" pitchFamily="34" charset="-122"/>
              <a:cs typeface="+mn-cs"/>
            </a:endParaRPr>
          </a:p>
        </p:txBody>
      </p:sp>
      <p:sp>
        <p:nvSpPr>
          <p:cNvPr id="33" name="Стрелка вправо 3"/>
          <p:cNvSpPr>
            <a:spLocks noChangeArrowheads="1"/>
          </p:cNvSpPr>
          <p:nvPr/>
        </p:nvSpPr>
        <p:spPr bwMode="auto">
          <a:xfrm>
            <a:off x="6227763" y="1476375"/>
            <a:ext cx="973138" cy="246063"/>
          </a:xfrm>
          <a:prstGeom prst="rightArrow">
            <a:avLst>
              <a:gd name="adj1" fmla="val 50000"/>
              <a:gd name="adj2" fmla="val 50197"/>
            </a:avLst>
          </a:prstGeom>
          <a:solidFill>
            <a:schemeClr val="accent5">
              <a:lumMod val="75000"/>
            </a:schemeClr>
          </a:solidFill>
          <a:ln w="9525" algn="ctr">
            <a:solidFill>
              <a:schemeClr val="accent1">
                <a:lumMod val="75000"/>
              </a:schemeClr>
            </a:solidFill>
            <a:round/>
          </a:ln>
        </p:spPr>
        <p:txBody>
          <a:bodyPr/>
          <a:lstStyle/>
          <a:p>
            <a:pPr marL="0" marR="0" lvl="0" indent="0" algn="l" defTabSz="44958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Microsoft YaHei" panose="020B0503020204020204" pitchFamily="34" charset="-122"/>
              <a:cs typeface="+mn-cs"/>
            </a:endParaRPr>
          </a:p>
        </p:txBody>
      </p:sp>
      <p:sp>
        <p:nvSpPr>
          <p:cNvPr id="17430" name="Равнобедренный треугольник 18"/>
          <p:cNvSpPr/>
          <p:nvPr/>
        </p:nvSpPr>
        <p:spPr>
          <a:xfrm>
            <a:off x="2747963" y="1925638"/>
            <a:ext cx="701675" cy="847725"/>
          </a:xfrm>
          <a:prstGeom prst="triangle">
            <a:avLst>
              <a:gd name="adj" fmla="val 50000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pPr>
              <a:buClr>
                <a:srgbClr val="000000"/>
              </a:buClr>
              <a:buSzPct val="100000"/>
              <a:buFont typeface="Times New Roman" panose="02020603050405020304" pitchFamily="18" charset="0"/>
            </a:pPr>
            <a:r>
              <a:rPr lang="ru-RU" altLang="ru-RU" sz="900" dirty="0">
                <a:solidFill>
                  <a:srgbClr val="000000"/>
                </a:solidFill>
                <a:latin typeface="Calibri" panose="020F0502020204030204" pitchFamily="34" charset="0"/>
              </a:rPr>
              <a:t>3-6</a:t>
            </a:r>
          </a:p>
          <a:p>
            <a:pPr>
              <a:buClr>
                <a:srgbClr val="000000"/>
              </a:buClr>
              <a:buSzPct val="100000"/>
              <a:buFont typeface="Times New Roman" panose="02020603050405020304" pitchFamily="18" charset="0"/>
            </a:pPr>
            <a:endParaRPr lang="ru-RU" altLang="ru-RU" sz="900" dirty="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17431" name="TextBox 24"/>
          <p:cNvSpPr txBox="1"/>
          <p:nvPr/>
        </p:nvSpPr>
        <p:spPr>
          <a:xfrm>
            <a:off x="2490470" y="1763713"/>
            <a:ext cx="641350" cy="21399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ru-RU" altLang="ru-RU" sz="800" dirty="0">
                <a:solidFill>
                  <a:srgbClr val="000000"/>
                </a:solidFill>
              </a:rPr>
              <a:t>51</a:t>
            </a:r>
            <a:r>
              <a:rPr lang="ru-RU" altLang="ru-RU" sz="800" dirty="0">
                <a:solidFill>
                  <a:srgbClr val="000000"/>
                </a:solidFill>
                <a:latin typeface="Calibri" panose="020F0502020204030204" pitchFamily="34" charset="0"/>
              </a:rPr>
              <a:t>-90 сек</a:t>
            </a:r>
          </a:p>
        </p:txBody>
      </p:sp>
      <p:sp>
        <p:nvSpPr>
          <p:cNvPr id="17432" name="TextBox 24"/>
          <p:cNvSpPr txBox="1"/>
          <p:nvPr/>
        </p:nvSpPr>
        <p:spPr>
          <a:xfrm>
            <a:off x="4357688" y="1261745"/>
            <a:ext cx="641350" cy="2143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ru-RU" altLang="ru-RU" sz="800" dirty="0">
                <a:solidFill>
                  <a:srgbClr val="000000"/>
                </a:solidFill>
                <a:latin typeface="Calibri" panose="020F0502020204030204" pitchFamily="34" charset="0"/>
              </a:rPr>
              <a:t>0,5 м</a:t>
            </a:r>
          </a:p>
        </p:txBody>
      </p:sp>
      <p:sp>
        <p:nvSpPr>
          <p:cNvPr id="17433" name="TextBox 24"/>
          <p:cNvSpPr txBox="1"/>
          <p:nvPr/>
        </p:nvSpPr>
        <p:spPr>
          <a:xfrm>
            <a:off x="4355783" y="1763713"/>
            <a:ext cx="852487" cy="21399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ru-RU" altLang="ru-RU" sz="800" dirty="0">
                <a:solidFill>
                  <a:srgbClr val="000000"/>
                </a:solidFill>
              </a:rPr>
              <a:t>2</a:t>
            </a:r>
            <a:r>
              <a:rPr lang="ru-RU" altLang="ru-RU" sz="800" dirty="0">
                <a:solidFill>
                  <a:srgbClr val="000000"/>
                </a:solidFill>
                <a:latin typeface="Calibri" panose="020F0502020204030204" pitchFamily="34" charset="0"/>
              </a:rPr>
              <a:t>-3 сек</a:t>
            </a:r>
          </a:p>
        </p:txBody>
      </p:sp>
      <p:sp>
        <p:nvSpPr>
          <p:cNvPr id="17435" name="TextBox 24"/>
          <p:cNvSpPr txBox="1"/>
          <p:nvPr/>
        </p:nvSpPr>
        <p:spPr>
          <a:xfrm>
            <a:off x="3359150" y="2276475"/>
            <a:ext cx="1075055" cy="2755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/>
            <a:r>
              <a:rPr lang="ru-RU" altLang="ru-RU" sz="1200" dirty="0">
                <a:solidFill>
                  <a:srgbClr val="FFFFFF"/>
                </a:solidFill>
                <a:latin typeface="Calibri" panose="020F0502020204030204" pitchFamily="34" charset="0"/>
              </a:rPr>
              <a:t>840-1800сек</a:t>
            </a:r>
            <a:endParaRPr lang="ru-RU" altLang="ru-RU" sz="800" dirty="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17436" name="TextBox 24"/>
          <p:cNvSpPr txBox="1"/>
          <p:nvPr/>
        </p:nvSpPr>
        <p:spPr>
          <a:xfrm>
            <a:off x="2027238" y="3695700"/>
            <a:ext cx="852487" cy="2143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ru-RU" altLang="ru-RU" sz="800" dirty="0">
                <a:solidFill>
                  <a:srgbClr val="000000"/>
                </a:solidFill>
                <a:latin typeface="Calibri" panose="020F0502020204030204" pitchFamily="34" charset="0"/>
              </a:rPr>
              <a:t>36-46м</a:t>
            </a:r>
          </a:p>
        </p:txBody>
      </p:sp>
      <p:sp>
        <p:nvSpPr>
          <p:cNvPr id="17437" name="TextBox 24"/>
          <p:cNvSpPr txBox="1"/>
          <p:nvPr/>
        </p:nvSpPr>
        <p:spPr>
          <a:xfrm>
            <a:off x="7045325" y="4403725"/>
            <a:ext cx="852488" cy="21399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ru-RU" altLang="ru-RU" sz="800" dirty="0">
                <a:solidFill>
                  <a:srgbClr val="000000"/>
                </a:solidFill>
                <a:latin typeface="Calibri" panose="020F0502020204030204" pitchFamily="34" charset="0"/>
              </a:rPr>
              <a:t>36-54 сек</a:t>
            </a:r>
          </a:p>
        </p:txBody>
      </p:sp>
      <p:sp>
        <p:nvSpPr>
          <p:cNvPr id="17438" name="TextBox 24"/>
          <p:cNvSpPr txBox="1"/>
          <p:nvPr/>
        </p:nvSpPr>
        <p:spPr>
          <a:xfrm>
            <a:off x="4357688" y="3824288"/>
            <a:ext cx="852487" cy="2143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ru-RU" altLang="ru-RU" sz="800" dirty="0">
                <a:solidFill>
                  <a:srgbClr val="000000"/>
                </a:solidFill>
                <a:latin typeface="Calibri" panose="020F0502020204030204" pitchFamily="34" charset="0"/>
              </a:rPr>
              <a:t> 5--6 м</a:t>
            </a:r>
          </a:p>
        </p:txBody>
      </p:sp>
      <p:sp>
        <p:nvSpPr>
          <p:cNvPr id="17439" name="TextBox 24"/>
          <p:cNvSpPr txBox="1"/>
          <p:nvPr/>
        </p:nvSpPr>
        <p:spPr>
          <a:xfrm>
            <a:off x="4402138" y="4289425"/>
            <a:ext cx="852487" cy="21399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ru-RU" altLang="ru-RU" sz="800" dirty="0">
                <a:solidFill>
                  <a:srgbClr val="000000"/>
                </a:solidFill>
                <a:latin typeface="Calibri" panose="020F0502020204030204" pitchFamily="34" charset="0"/>
              </a:rPr>
              <a:t>10-11 сек</a:t>
            </a:r>
          </a:p>
        </p:txBody>
      </p:sp>
      <p:sp>
        <p:nvSpPr>
          <p:cNvPr id="17440" name="TextBox 24"/>
          <p:cNvSpPr txBox="1"/>
          <p:nvPr/>
        </p:nvSpPr>
        <p:spPr>
          <a:xfrm>
            <a:off x="6237605" y="1221105"/>
            <a:ext cx="831850" cy="187325"/>
          </a:xfrm>
          <a:prstGeom prst="rect">
            <a:avLst/>
          </a:prstGeom>
          <a:noFill/>
          <a:ln w="9525">
            <a:noFill/>
          </a:ln>
        </p:spPr>
        <p:txBody>
          <a:bodyPr>
            <a:noAutofit/>
          </a:bodyPr>
          <a:lstStyle/>
          <a:p>
            <a:pPr eaLnBrk="1" hangingPunct="1"/>
            <a:r>
              <a:rPr lang="ru-RU" altLang="ru-RU" sz="800" dirty="0">
                <a:solidFill>
                  <a:srgbClr val="000000"/>
                </a:solidFill>
                <a:latin typeface="Calibri" panose="020F0502020204030204" pitchFamily="34" charset="0"/>
              </a:rPr>
              <a:t>47-52м</a:t>
            </a:r>
          </a:p>
        </p:txBody>
      </p:sp>
      <p:sp>
        <p:nvSpPr>
          <p:cNvPr id="17441" name="TextBox 24"/>
          <p:cNvSpPr txBox="1"/>
          <p:nvPr/>
        </p:nvSpPr>
        <p:spPr>
          <a:xfrm>
            <a:off x="6371908" y="1772920"/>
            <a:ext cx="641350" cy="21399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ru-RU" altLang="ru-RU" sz="800" dirty="0">
                <a:solidFill>
                  <a:srgbClr val="000000"/>
                </a:solidFill>
              </a:rPr>
              <a:t>5</a:t>
            </a:r>
            <a:r>
              <a:rPr lang="ru-RU" altLang="ru-RU" sz="800" dirty="0">
                <a:solidFill>
                  <a:srgbClr val="000000"/>
                </a:solidFill>
                <a:latin typeface="Calibri" panose="020F0502020204030204" pitchFamily="34" charset="0"/>
              </a:rPr>
              <a:t>0-70 сек</a:t>
            </a:r>
          </a:p>
        </p:txBody>
      </p:sp>
      <p:sp>
        <p:nvSpPr>
          <p:cNvPr id="17442" name="TextBox 24"/>
          <p:cNvSpPr txBox="1"/>
          <p:nvPr/>
        </p:nvSpPr>
        <p:spPr>
          <a:xfrm>
            <a:off x="7069138" y="3890963"/>
            <a:ext cx="852487" cy="3365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ru-RU" altLang="ru-RU" sz="800" dirty="0">
                <a:solidFill>
                  <a:srgbClr val="000000"/>
                </a:solidFill>
                <a:latin typeface="Calibri" panose="020F0502020204030204" pitchFamily="34" charset="0"/>
              </a:rPr>
              <a:t>33-37 м</a:t>
            </a:r>
          </a:p>
          <a:p>
            <a:pPr eaLnBrk="1" hangingPunct="1"/>
            <a:endParaRPr lang="ru-RU" altLang="ru-RU" sz="800" dirty="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17443" name="TextBox 24"/>
          <p:cNvSpPr txBox="1"/>
          <p:nvPr/>
        </p:nvSpPr>
        <p:spPr>
          <a:xfrm>
            <a:off x="1943100" y="4214813"/>
            <a:ext cx="852488" cy="21399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ru-RU" altLang="ru-RU" sz="800" dirty="0">
                <a:solidFill>
                  <a:srgbClr val="000000"/>
                </a:solidFill>
              </a:rPr>
              <a:t>48</a:t>
            </a:r>
            <a:r>
              <a:rPr lang="ru-RU" altLang="ru-RU" sz="800" dirty="0">
                <a:solidFill>
                  <a:srgbClr val="000000"/>
                </a:solidFill>
                <a:latin typeface="Calibri" panose="020F0502020204030204" pitchFamily="34" charset="0"/>
              </a:rPr>
              <a:t>-63 сек</a:t>
            </a:r>
          </a:p>
        </p:txBody>
      </p:sp>
      <p:sp>
        <p:nvSpPr>
          <p:cNvPr id="17444" name="Равнобедренный треугольник 18"/>
          <p:cNvSpPr/>
          <p:nvPr/>
        </p:nvSpPr>
        <p:spPr>
          <a:xfrm>
            <a:off x="2220913" y="4546600"/>
            <a:ext cx="838200" cy="809625"/>
          </a:xfrm>
          <a:prstGeom prst="triangle">
            <a:avLst>
              <a:gd name="adj" fmla="val 50000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pPr>
              <a:buClr>
                <a:srgbClr val="000000"/>
              </a:buClr>
              <a:buSzPct val="100000"/>
              <a:buFont typeface="Times New Roman" panose="02020603050405020304" pitchFamily="18" charset="0"/>
            </a:pPr>
            <a:r>
              <a:rPr lang="ru-RU" altLang="ru-RU" sz="900" dirty="0">
                <a:solidFill>
                  <a:srgbClr val="000000"/>
                </a:solidFill>
                <a:latin typeface="Calibri" panose="020F0502020204030204" pitchFamily="34" charset="0"/>
              </a:rPr>
              <a:t>7-11</a:t>
            </a:r>
          </a:p>
        </p:txBody>
      </p:sp>
      <p:sp>
        <p:nvSpPr>
          <p:cNvPr id="17445" name="TextBox 24"/>
          <p:cNvSpPr txBox="1"/>
          <p:nvPr/>
        </p:nvSpPr>
        <p:spPr>
          <a:xfrm>
            <a:off x="5574030" y="4941570"/>
            <a:ext cx="1360170" cy="2755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/>
            <a:r>
              <a:rPr lang="ru-RU" altLang="ru-RU" sz="1200" dirty="0">
                <a:solidFill>
                  <a:schemeClr val="bg1"/>
                </a:solidFill>
                <a:latin typeface="Calibri" panose="020F0502020204030204" pitchFamily="34" charset="0"/>
              </a:rPr>
              <a:t>180-300 сек</a:t>
            </a:r>
          </a:p>
        </p:txBody>
      </p:sp>
      <p:sp>
        <p:nvSpPr>
          <p:cNvPr id="17446" name="TextBox 24"/>
          <p:cNvSpPr txBox="1"/>
          <p:nvPr/>
        </p:nvSpPr>
        <p:spPr>
          <a:xfrm>
            <a:off x="3025775" y="4811713"/>
            <a:ext cx="1212850" cy="27559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ru-RU" altLang="ru-RU" sz="1200" dirty="0">
                <a:solidFill>
                  <a:srgbClr val="FFFFFF"/>
                </a:solidFill>
                <a:latin typeface="Calibri" panose="020F0502020204030204" pitchFamily="34" charset="0"/>
              </a:rPr>
              <a:t>300-420 сек</a:t>
            </a:r>
          </a:p>
        </p:txBody>
      </p:sp>
      <p:sp>
        <p:nvSpPr>
          <p:cNvPr id="17447" name="TextBox 24"/>
          <p:cNvSpPr txBox="1"/>
          <p:nvPr/>
        </p:nvSpPr>
        <p:spPr>
          <a:xfrm>
            <a:off x="2291080" y="5194300"/>
            <a:ext cx="833438" cy="21399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ru-RU" altLang="ru-RU" sz="800" dirty="0">
                <a:solidFill>
                  <a:srgbClr val="000000"/>
                </a:solidFill>
                <a:latin typeface="Calibri" panose="020F0502020204030204" pitchFamily="34" charset="0"/>
              </a:rPr>
              <a:t>2100-3300 сек</a:t>
            </a:r>
          </a:p>
        </p:txBody>
      </p:sp>
      <p:sp>
        <p:nvSpPr>
          <p:cNvPr id="4" name="Прямоугольник 1"/>
          <p:cNvSpPr/>
          <p:nvPr/>
        </p:nvSpPr>
        <p:spPr bwMode="auto">
          <a:xfrm>
            <a:off x="357505" y="5934075"/>
            <a:ext cx="3236595" cy="784225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marL="0" marR="0" lvl="0" indent="0" algn="l" defTabSz="44958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defRPr/>
            </a:pP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ВПП 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min</a:t>
            </a: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=17130 сек  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44958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defRPr/>
            </a:pP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ВПП 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max</a:t>
            </a: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=29484 сек  </a:t>
            </a:r>
          </a:p>
          <a:p>
            <a:pPr marL="0" marR="0" lvl="0" indent="0" algn="l" defTabSz="44958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defRPr/>
            </a:pP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КП = 12354 сек  </a:t>
            </a:r>
          </a:p>
          <a:p>
            <a:pPr marL="0" marR="0" lvl="0" indent="0" algn="l" defTabSz="44958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defRPr/>
            </a:pP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За 3-5 посещений в</a:t>
            </a:r>
            <a:r>
              <a:rPr kumimoji="0" lang="ru-RU" sz="1200" b="0" i="0" u="none" strike="noStrike" kern="1200" cap="none" spc="0" normalizeH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течении</a:t>
            </a: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15-17 дней</a:t>
            </a:r>
          </a:p>
        </p:txBody>
      </p:sp>
      <p:sp>
        <p:nvSpPr>
          <p:cNvPr id="24" name="5-конечная звезда 23"/>
          <p:cNvSpPr/>
          <p:nvPr/>
        </p:nvSpPr>
        <p:spPr bwMode="auto">
          <a:xfrm>
            <a:off x="2287450" y="3289618"/>
            <a:ext cx="496888" cy="438150"/>
          </a:xfrm>
          <a:prstGeom prst="star5">
            <a:avLst/>
          </a:prstGeom>
          <a:solidFill>
            <a:srgbClr val="FF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pPr marL="0" marR="0" lvl="0" indent="0" algn="l" defTabSz="44958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defRPr/>
            </a:pPr>
            <a:r>
              <a:rPr kumimoji="0" lang="ru-RU" sz="11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Microsoft YaHei" panose="020B0503020204020204" pitchFamily="34" charset="-122"/>
                <a:cs typeface="+mn-cs"/>
              </a:rPr>
              <a:t>6</a:t>
            </a:r>
          </a:p>
        </p:txBody>
      </p:sp>
      <p:sp>
        <p:nvSpPr>
          <p:cNvPr id="61" name="Прямоугольник 60"/>
          <p:cNvSpPr/>
          <p:nvPr/>
        </p:nvSpPr>
        <p:spPr bwMode="auto">
          <a:xfrm>
            <a:off x="690563" y="481013"/>
            <a:ext cx="7916863" cy="222250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pPr marL="0" marR="0" lvl="0" indent="0" algn="ctr" defTabSz="44958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defRPr/>
            </a:pP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Microsoft YaHei" panose="020B0503020204020204" pitchFamily="34" charset="-122"/>
                <a:cs typeface="+mn-cs"/>
              </a:rPr>
              <a:t> 4</a:t>
            </a:r>
            <a:r>
              <a:rPr kumimoji="0" lang="ru-RU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Microsoft YaHei" panose="020B0503020204020204" pitchFamily="34" charset="-122"/>
                <a:cs typeface="+mn-cs"/>
              </a:rPr>
              <a:t> посещение</a:t>
            </a:r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Microsoft YaHei" panose="020B0503020204020204" pitchFamily="34" charset="-122"/>
              <a:cs typeface="+mn-cs"/>
            </a:endParaRPr>
          </a:p>
        </p:txBody>
      </p:sp>
      <p:sp>
        <p:nvSpPr>
          <p:cNvPr id="62" name="Прямоугольник 61"/>
          <p:cNvSpPr/>
          <p:nvPr/>
        </p:nvSpPr>
        <p:spPr bwMode="auto">
          <a:xfrm>
            <a:off x="644525" y="2932113"/>
            <a:ext cx="8167688" cy="223838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pPr marL="0" marR="0" lvl="0" indent="0" algn="ctr" defTabSz="44958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defRPr/>
            </a:pP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Microsoft YaHei" panose="020B0503020204020204" pitchFamily="34" charset="-122"/>
                <a:cs typeface="+mn-cs"/>
              </a:rPr>
              <a:t> 5</a:t>
            </a:r>
            <a:r>
              <a:rPr kumimoji="0" lang="ru-RU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Microsoft YaHei" panose="020B0503020204020204" pitchFamily="34" charset="-122"/>
                <a:cs typeface="+mn-cs"/>
              </a:rPr>
              <a:t> посещение</a:t>
            </a:r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Microsoft YaHei" panose="020B0503020204020204" pitchFamily="34" charset="-122"/>
              <a:cs typeface="+mn-cs"/>
            </a:endParaRPr>
          </a:p>
        </p:txBody>
      </p:sp>
      <p:sp>
        <p:nvSpPr>
          <p:cNvPr id="50" name="Прямоугольник 2"/>
          <p:cNvSpPr/>
          <p:nvPr/>
        </p:nvSpPr>
        <p:spPr bwMode="auto">
          <a:xfrm>
            <a:off x="4902200" y="809625"/>
            <a:ext cx="1409700" cy="30797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pPr marL="0" marR="0" lvl="0" indent="0" algn="l" defTabSz="44958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defRPr/>
            </a:pPr>
            <a:r>
              <a:rPr kumimoji="0" lang="ru-RU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Microsoft YaHei" panose="020B0503020204020204" pitchFamily="34" charset="-122"/>
                <a:cs typeface="+mn-cs"/>
              </a:rPr>
              <a:t>Кабинет психиатра</a:t>
            </a:r>
          </a:p>
        </p:txBody>
      </p:sp>
      <p:sp>
        <p:nvSpPr>
          <p:cNvPr id="51" name="Прямоугольник 2"/>
          <p:cNvSpPr/>
          <p:nvPr/>
        </p:nvSpPr>
        <p:spPr bwMode="auto">
          <a:xfrm>
            <a:off x="3078480" y="809308"/>
            <a:ext cx="1323975" cy="30797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pPr marL="0" marR="0" lvl="0" indent="0" algn="l" defTabSz="44958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defRPr/>
            </a:pPr>
            <a:r>
              <a:rPr kumimoji="0" lang="ru-RU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Microsoft YaHei" panose="020B0503020204020204" pitchFamily="34" charset="-122"/>
                <a:cs typeface="+mn-cs"/>
              </a:rPr>
              <a:t>Кабинет логопеда</a:t>
            </a:r>
          </a:p>
        </p:txBody>
      </p:sp>
      <p:sp>
        <p:nvSpPr>
          <p:cNvPr id="52" name="Прямоугольник 2"/>
          <p:cNvSpPr/>
          <p:nvPr/>
        </p:nvSpPr>
        <p:spPr bwMode="auto">
          <a:xfrm>
            <a:off x="2747963" y="3268663"/>
            <a:ext cx="1409700" cy="30797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pPr marL="0" marR="0" lvl="0" indent="0" algn="l" defTabSz="44958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defRPr/>
            </a:pPr>
            <a:r>
              <a:rPr kumimoji="0" lang="ru-RU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Microsoft YaHei" panose="020B0503020204020204" pitchFamily="34" charset="-122"/>
                <a:cs typeface="+mn-cs"/>
              </a:rPr>
              <a:t>Кабинет педиатра</a:t>
            </a:r>
          </a:p>
        </p:txBody>
      </p:sp>
      <p:sp>
        <p:nvSpPr>
          <p:cNvPr id="53" name="Прямоугольник 2"/>
          <p:cNvSpPr/>
          <p:nvPr/>
        </p:nvSpPr>
        <p:spPr bwMode="auto">
          <a:xfrm>
            <a:off x="5356225" y="3216275"/>
            <a:ext cx="1738313" cy="30797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pPr marL="0" marR="0" lvl="0" indent="0" algn="l" defTabSz="44958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defRPr/>
            </a:pPr>
            <a:r>
              <a:rPr kumimoji="0" lang="ru-RU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Microsoft YaHei" panose="020B0503020204020204" pitchFamily="34" charset="-122"/>
                <a:cs typeface="+mn-cs"/>
              </a:rPr>
              <a:t>Кабинет заведующего</a:t>
            </a:r>
          </a:p>
        </p:txBody>
      </p:sp>
      <p:sp>
        <p:nvSpPr>
          <p:cNvPr id="22" name="5-конечная звезда 21"/>
          <p:cNvSpPr/>
          <p:nvPr/>
        </p:nvSpPr>
        <p:spPr bwMode="auto">
          <a:xfrm>
            <a:off x="5076825" y="3249613"/>
            <a:ext cx="496888" cy="436563"/>
          </a:xfrm>
          <a:prstGeom prst="star5">
            <a:avLst/>
          </a:prstGeom>
          <a:solidFill>
            <a:srgbClr val="FF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pPr marL="0" marR="0" lvl="0" indent="0" algn="l" defTabSz="44958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defRPr/>
            </a:pPr>
            <a:r>
              <a:rPr kumimoji="0" lang="ru-RU" sz="11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Microsoft YaHei" panose="020B0503020204020204" pitchFamily="34" charset="-122"/>
                <a:cs typeface="+mn-cs"/>
              </a:rPr>
              <a:t>7</a:t>
            </a:r>
          </a:p>
        </p:txBody>
      </p:sp>
      <p:sp>
        <p:nvSpPr>
          <p:cNvPr id="2" name="TextBox 24"/>
          <p:cNvSpPr txBox="1"/>
          <p:nvPr>
            <p:custDataLst>
              <p:tags r:id="rId1"/>
            </p:custDataLst>
          </p:nvPr>
        </p:nvSpPr>
        <p:spPr>
          <a:xfrm>
            <a:off x="4995545" y="2205355"/>
            <a:ext cx="1195705" cy="2755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/>
            <a:r>
              <a:rPr lang="ru-RU" altLang="ru-RU" sz="1200" dirty="0">
                <a:solidFill>
                  <a:srgbClr val="FFFFFF"/>
                </a:solidFill>
                <a:latin typeface="Calibri" panose="020F0502020204030204" pitchFamily="34" charset="0"/>
              </a:rPr>
              <a:t>840-1800 сек</a:t>
            </a:r>
            <a:endParaRPr lang="ru-RU" altLang="ru-RU" sz="800" dirty="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5" name="TextBox 24"/>
          <p:cNvSpPr txBox="1"/>
          <p:nvPr>
            <p:custDataLst>
              <p:tags r:id="rId2"/>
            </p:custDataLst>
          </p:nvPr>
        </p:nvSpPr>
        <p:spPr>
          <a:xfrm>
            <a:off x="2700020" y="2565400"/>
            <a:ext cx="833438" cy="21399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ru-RU" altLang="ru-RU" sz="800" dirty="0">
                <a:solidFill>
                  <a:srgbClr val="000000"/>
                </a:solidFill>
                <a:latin typeface="Calibri" panose="020F0502020204030204" pitchFamily="34" charset="0"/>
              </a:rPr>
              <a:t>2520-5040 сек</a:t>
            </a:r>
          </a:p>
        </p:txBody>
      </p:sp>
      <p:sp>
        <p:nvSpPr>
          <p:cNvPr id="56" name="Скругленный прямоугольник 55"/>
          <p:cNvSpPr/>
          <p:nvPr>
            <p:custDataLst>
              <p:tags r:id="rId3"/>
            </p:custDataLst>
          </p:nvPr>
        </p:nvSpPr>
        <p:spPr bwMode="auto">
          <a:xfrm>
            <a:off x="4402139" y="5226252"/>
            <a:ext cx="4706148" cy="1587124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pPr marR="0" lvl="0" algn="l" defTabSz="44958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defRPr/>
            </a:pP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Microsoft YaHei" panose="020B0503020204020204" pitchFamily="34" charset="-122"/>
                <a:cs typeface="+mn-cs"/>
              </a:rPr>
              <a:t>1. Очередь возле регистратуры</a:t>
            </a:r>
          </a:p>
          <a:p>
            <a:pPr marR="0" lvl="0" algn="l" defTabSz="44958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/>
            </a:pPr>
            <a:r>
              <a:rPr lang="ru-RU" sz="12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+mn-ea"/>
              </a:rPr>
              <a:t>2. Отвлечение врача педиатра от основной работы</a:t>
            </a:r>
          </a:p>
          <a:p>
            <a:pPr algn="just">
              <a:buClr>
                <a:srgbClr val="000000"/>
              </a:buClr>
              <a:buSzPct val="100000"/>
              <a:tabLst>
                <a:tab pos="0" algn="l"/>
                <a:tab pos="447675" algn="l"/>
                <a:tab pos="897255" algn="l"/>
                <a:tab pos="1346200" algn="l"/>
                <a:tab pos="1795780" algn="l"/>
                <a:tab pos="2244725" algn="l"/>
                <a:tab pos="2694305" algn="l"/>
                <a:tab pos="3143250" algn="l"/>
                <a:tab pos="3592830" algn="l"/>
                <a:tab pos="4041775" algn="l"/>
                <a:tab pos="4491355" algn="l"/>
                <a:tab pos="4940300" algn="l"/>
                <a:tab pos="5389880" algn="l"/>
                <a:tab pos="5838825" algn="l"/>
                <a:tab pos="6288405" algn="l"/>
                <a:tab pos="6737350" algn="l"/>
                <a:tab pos="7186930" algn="l"/>
                <a:tab pos="7635875" algn="l"/>
                <a:tab pos="8085455" algn="l"/>
                <a:tab pos="8534400" algn="l"/>
                <a:tab pos="8983980" algn="l"/>
              </a:tabLst>
            </a:pPr>
            <a:r>
              <a:rPr lang="ru-RU" sz="12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+mn-ea"/>
              </a:rPr>
              <a:t>3</a:t>
            </a:r>
            <a:r>
              <a:rPr lang="ru-RU" sz="12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sym typeface="+mn-ea"/>
              </a:rPr>
              <a:t>. </a:t>
            </a:r>
            <a:r>
              <a:rPr lang="ru-RU" altLang="ru-RU" sz="1200" dirty="0">
                <a:solidFill>
                  <a:schemeClr val="tx1"/>
                </a:solidFill>
              </a:rPr>
              <a:t>Риск  развития конфликтных ситуаций у кабинета педиатра</a:t>
            </a:r>
          </a:p>
          <a:p>
            <a:pPr marR="0" lvl="0" algn="l" defTabSz="44958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/>
            </a:pPr>
            <a:r>
              <a:rPr lang="ru-RU" sz="1200" dirty="0">
                <a:solidFill>
                  <a:srgbClr val="000000"/>
                </a:solidFill>
                <a:sym typeface="+mn-ea"/>
              </a:rPr>
              <a:t>4</a:t>
            </a:r>
            <a:r>
              <a:rPr lang="ru-RU" sz="12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+mn-ea"/>
              </a:rPr>
              <a:t>. Длительное прохождение медицинского осмотра</a:t>
            </a:r>
          </a:p>
          <a:p>
            <a:pPr marR="0" lvl="0" algn="l" defTabSz="44958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/>
            </a:pPr>
            <a:r>
              <a:rPr lang="ru-RU" altLang="ru-RU" sz="1200" dirty="0">
                <a:solidFill>
                  <a:srgbClr val="000000"/>
                </a:solidFill>
                <a:sym typeface="+mn-ea"/>
              </a:rPr>
              <a:t>5. </a:t>
            </a:r>
            <a:r>
              <a:rPr lang="ru-RU" altLang="ru-RU" sz="1200" dirty="0">
                <a:solidFill>
                  <a:schemeClr val="tx1"/>
                </a:solidFill>
              </a:rPr>
              <a:t>Лишние перемещения пациента родителя/законного представителя </a:t>
            </a:r>
          </a:p>
          <a:p>
            <a:pPr marR="0" lvl="0" algn="l" defTabSz="44958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/>
            </a:pPr>
            <a:r>
              <a:rPr lang="ru-RU" sz="1200" dirty="0">
                <a:solidFill>
                  <a:schemeClr val="tx1"/>
                </a:solidFill>
                <a:sym typeface="+mn-ea"/>
              </a:rPr>
              <a:t>6. </a:t>
            </a:r>
            <a:r>
              <a:rPr lang="ru-RU" sz="1200" dirty="0">
                <a:solidFill>
                  <a:srgbClr val="000000"/>
                </a:solidFill>
                <a:sym typeface="+mn-ea"/>
              </a:rPr>
              <a:t>Пересечение потоков у кабинета педиатра</a:t>
            </a:r>
          </a:p>
          <a:p>
            <a:pPr marR="0" lvl="0" algn="l" defTabSz="44958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/>
            </a:pP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Microsoft YaHei" panose="020B0503020204020204" pitchFamily="34" charset="-122"/>
                <a:cs typeface="+mn-cs"/>
                <a:sym typeface="+mn-ea"/>
              </a:rPr>
              <a:t>7.</a:t>
            </a:r>
            <a:r>
              <a:rPr kumimoji="0" lang="ru-RU" sz="1200" b="0" i="0" u="none" strike="noStrike" kern="1200" cap="none" spc="0" normalizeH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Microsoft YaHei" panose="020B0503020204020204" pitchFamily="34" charset="-122"/>
                <a:cs typeface="+mn-cs"/>
                <a:sym typeface="+mn-ea"/>
              </a:rPr>
              <a:t> </a:t>
            </a: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Microsoft YaHei" panose="020B0503020204020204" pitchFamily="34" charset="-122"/>
                <a:cs typeface="+mn-cs"/>
              </a:rPr>
              <a:t>Отсутствие заведующего в кабинете</a:t>
            </a:r>
          </a:p>
          <a:p>
            <a:pPr marL="342900" marR="0" lvl="0" indent="-342900" algn="l" defTabSz="44958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AutoNum type="arabicPeriod"/>
              <a:defRPr/>
            </a:pPr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Microsoft YaHei" panose="020B0503020204020204" pitchFamily="34" charset="-122"/>
              <a:cs typeface="+mn-cs"/>
            </a:endParaRPr>
          </a:p>
        </p:txBody>
      </p:sp>
      <p:sp>
        <p:nvSpPr>
          <p:cNvPr id="3" name="Пятно 2 2"/>
          <p:cNvSpPr/>
          <p:nvPr/>
        </p:nvSpPr>
        <p:spPr bwMode="auto">
          <a:xfrm rot="17892764">
            <a:off x="-202969" y="961787"/>
            <a:ext cx="1578172" cy="1767047"/>
          </a:xfrm>
          <a:prstGeom prst="irregularSeal2">
            <a:avLst/>
          </a:prstGeom>
          <a:solidFill>
            <a:schemeClr val="accent1">
              <a:lumMod val="40000"/>
              <a:lumOff val="6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44958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kumimoji="0" lang="ru-RU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Calibri" panose="020F0502020204030204" pitchFamily="34" charset="0"/>
              <a:ea typeface="Microsoft YaHei" panose="020B0503020204020204" pitchFamily="34" charset="-122"/>
            </a:endParaRPr>
          </a:p>
        </p:txBody>
      </p:sp>
      <p:pic>
        <p:nvPicPr>
          <p:cNvPr id="55" name="Picture 4" descr="https://avatars.mds.yandex.net/i?id=85c5a17959c0a64c82d03f5c90caa2ca-5496136-images-thumbs&amp;ref=rim&amp;n=33&amp;w=268&amp;h=150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884" y="1680845"/>
            <a:ext cx="488950" cy="2736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223838" y="1475515"/>
            <a:ext cx="974135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50" dirty="0">
                <a:solidFill>
                  <a:schemeClr val="tx1"/>
                </a:solidFill>
              </a:rPr>
              <a:t>8200-900м</a:t>
            </a:r>
          </a:p>
          <a:p>
            <a:endParaRPr lang="ru-RU" sz="1050" dirty="0">
              <a:solidFill>
                <a:schemeClr val="tx1"/>
              </a:solidFill>
            </a:endParaRPr>
          </a:p>
          <a:p>
            <a:endParaRPr lang="ru-RU" sz="1050" dirty="0">
              <a:solidFill>
                <a:schemeClr val="tx1"/>
              </a:solidFill>
            </a:endParaRPr>
          </a:p>
          <a:p>
            <a:r>
              <a:rPr lang="ru-RU" sz="1050" dirty="0">
                <a:solidFill>
                  <a:schemeClr val="tx1"/>
                </a:solidFill>
              </a:rPr>
              <a:t>88-13мин</a:t>
            </a:r>
          </a:p>
          <a:p>
            <a:endParaRPr lang="ru-RU" sz="1050" dirty="0">
              <a:solidFill>
                <a:schemeClr val="tx1"/>
              </a:solidFill>
            </a:endParaRPr>
          </a:p>
        </p:txBody>
      </p:sp>
      <p:sp>
        <p:nvSpPr>
          <p:cNvPr id="57" name="Пятно 2 56"/>
          <p:cNvSpPr/>
          <p:nvPr/>
        </p:nvSpPr>
        <p:spPr bwMode="auto">
          <a:xfrm rot="17892764">
            <a:off x="-184711" y="3720208"/>
            <a:ext cx="1649260" cy="1577116"/>
          </a:xfrm>
          <a:prstGeom prst="irregularSeal2">
            <a:avLst/>
          </a:prstGeom>
          <a:solidFill>
            <a:schemeClr val="accent1">
              <a:lumMod val="40000"/>
              <a:lumOff val="6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44958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kumimoji="0" lang="ru-RU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Calibri" panose="020F0502020204030204" pitchFamily="34" charset="0"/>
              <a:ea typeface="Microsoft YaHei" panose="020B0503020204020204" pitchFamily="34" charset="-122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302986" y="4245118"/>
            <a:ext cx="974135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50" dirty="0">
                <a:solidFill>
                  <a:schemeClr val="tx1"/>
                </a:solidFill>
              </a:rPr>
              <a:t>8200-900м</a:t>
            </a:r>
          </a:p>
          <a:p>
            <a:endParaRPr lang="ru-RU" sz="1050" dirty="0">
              <a:solidFill>
                <a:schemeClr val="tx1"/>
              </a:solidFill>
            </a:endParaRPr>
          </a:p>
          <a:p>
            <a:endParaRPr lang="ru-RU" sz="1050" dirty="0">
              <a:solidFill>
                <a:schemeClr val="tx1"/>
              </a:solidFill>
            </a:endParaRPr>
          </a:p>
          <a:p>
            <a:r>
              <a:rPr lang="ru-RU" sz="1050" dirty="0">
                <a:solidFill>
                  <a:schemeClr val="tx1"/>
                </a:solidFill>
              </a:rPr>
              <a:t>88-13мин</a:t>
            </a:r>
          </a:p>
          <a:p>
            <a:endParaRPr lang="ru-RU" sz="1050" dirty="0">
              <a:solidFill>
                <a:schemeClr val="tx1"/>
              </a:solidFill>
            </a:endParaRPr>
          </a:p>
        </p:txBody>
      </p:sp>
      <p:pic>
        <p:nvPicPr>
          <p:cNvPr id="59" name="Picture 4" descr="https://avatars.mds.yandex.net/i?id=85c5a17959c0a64c82d03f5c90caa2ca-5496136-images-thumbs&amp;ref=rim&amp;n=33&amp;w=268&amp;h=150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2190" y="4503420"/>
            <a:ext cx="488950" cy="2736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Заголовок 1"/>
          <p:cNvSpPr>
            <a:spLocks noGrp="1"/>
          </p:cNvSpPr>
          <p:nvPr>
            <p:ph type="ctrTitle"/>
          </p:nvPr>
        </p:nvSpPr>
        <p:spPr>
          <a:xfrm>
            <a:off x="1042988" y="0"/>
            <a:ext cx="6021387" cy="503238"/>
          </a:xfrm>
        </p:spPr>
        <p:txBody>
          <a:bodyPr vert="horz" wrap="square" lIns="90000" tIns="46800" rIns="90000" bIns="46800" anchor="b" anchorCtr="0"/>
          <a:lstStyle/>
          <a:p>
            <a:pPr defTabSz="449580">
              <a:buClrTx/>
              <a:buSzPct val="100000"/>
              <a:buFont typeface="Times New Roman" panose="02020603050405020304" pitchFamily="18" charset="0"/>
            </a:pPr>
            <a:r>
              <a:rPr lang="ru-RU" altLang="ru-RU" sz="2400" b="1" kern="1200" dirty="0">
                <a:latin typeface="Times New Roman" panose="02020603050405020304" pitchFamily="18" charset="0"/>
                <a:ea typeface="+mj-ea"/>
                <a:cs typeface="+mj-cs"/>
              </a:rPr>
              <a:t>КАРТА ТЕКУЩЕГО СОСТОЯНИЯ   </a:t>
            </a:r>
            <a:endParaRPr lang="ru-RU" altLang="ru-RU" sz="2400" kern="1200" dirty="0">
              <a:latin typeface="Times New Roman" panose="02020603050405020304" pitchFamily="18" charset="0"/>
              <a:ea typeface="Times New Roman" panose="02020603050405020304" pitchFamily="18" charset="0"/>
              <a:cs typeface="+mj-cs"/>
            </a:endParaRPr>
          </a:p>
        </p:txBody>
      </p:sp>
      <p:sp>
        <p:nvSpPr>
          <p:cNvPr id="18435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71487" y="378728"/>
            <a:ext cx="7164387" cy="936625"/>
          </a:xfrm>
        </p:spPr>
        <p:txBody>
          <a:bodyPr vert="horz" wrap="square" lIns="90000" tIns="46800" rIns="90000" bIns="46800" anchor="t" anchorCtr="0"/>
          <a:lstStyle/>
          <a:p>
            <a:pPr defTabSz="449580">
              <a:lnSpc>
                <a:spcPct val="100000"/>
              </a:lnSpc>
              <a:buClrTx/>
              <a:buSzPct val="100000"/>
              <a:buFont typeface="Times New Roman" panose="02020603050405020304" pitchFamily="18" charset="0"/>
            </a:pPr>
            <a:r>
              <a:rPr lang="ru-RU" altLang="ru-RU" sz="2000" b="1" kern="1200" dirty="0">
                <a:latin typeface="Times New Roman" panose="02020603050405020304" pitchFamily="18" charset="0"/>
                <a:ea typeface="+mn-ea"/>
                <a:cs typeface="+mn-cs"/>
              </a:rPr>
              <a:t>ПРОЦЕССА ПРОХОЖДЕНИЯ МЕДИЦИНСКОЙ КОМИССИИ ВОСПИТАННИКАМИ ДОУ ДЛЯ ПМПК»</a:t>
            </a:r>
            <a:endParaRPr lang="ru-RU" altLang="ru-RU" sz="2000" b="1" kern="1200" dirty="0">
              <a:latin typeface="Times New Roman" panose="02020603050405020304" pitchFamily="18" charset="0"/>
              <a:ea typeface="Times New Roman" panose="02020603050405020304" pitchFamily="18" charset="0"/>
              <a:cs typeface="+mn-cs"/>
            </a:endParaRPr>
          </a:p>
        </p:txBody>
      </p:sp>
      <p:pic>
        <p:nvPicPr>
          <p:cNvPr id="2" name="Изображение 1" descr="IMG_0967"/>
          <p:cNvPicPr>
            <a:picLocks noChangeAspect="1"/>
          </p:cNvPicPr>
          <p:nvPr/>
        </p:nvPicPr>
        <p:blipFill>
          <a:blip r:embed="rId2"/>
          <a:srcRect b="4125"/>
          <a:stretch>
            <a:fillRect/>
          </a:stretch>
        </p:blipFill>
        <p:spPr>
          <a:xfrm rot="5400000">
            <a:off x="1685290" y="410845"/>
            <a:ext cx="6096000" cy="7235825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ext Box 1"/>
          <p:cNvSpPr txBox="1"/>
          <p:nvPr/>
        </p:nvSpPr>
        <p:spPr>
          <a:xfrm>
            <a:off x="806450" y="766763"/>
            <a:ext cx="7691438" cy="585787"/>
          </a:xfrm>
          <a:prstGeom prst="rect">
            <a:avLst/>
          </a:prstGeom>
          <a:noFill/>
          <a:ln w="9525">
            <a:noFill/>
          </a:ln>
        </p:spPr>
        <p:txBody>
          <a:bodyPr lIns="90000" tIns="46800" rIns="90000" bIns="46800" anchor="ctr" anchorCtr="0"/>
          <a:lstStyle/>
          <a:p>
            <a:pPr algn="ctr" defTabSz="449580" eaLnBrk="1" hangingPunct="1">
              <a:lnSpc>
                <a:spcPct val="90000"/>
              </a:lnSpc>
              <a:tabLst>
                <a:tab pos="0" algn="l"/>
                <a:tab pos="447675" algn="l"/>
                <a:tab pos="897255" algn="l"/>
                <a:tab pos="1346200" algn="l"/>
                <a:tab pos="1795780" algn="l"/>
                <a:tab pos="2244725" algn="l"/>
                <a:tab pos="2694305" algn="l"/>
                <a:tab pos="3143250" algn="l"/>
                <a:tab pos="3592830" algn="l"/>
                <a:tab pos="4041775" algn="l"/>
                <a:tab pos="4491355" algn="l"/>
                <a:tab pos="4940300" algn="l"/>
                <a:tab pos="5389880" algn="l"/>
                <a:tab pos="5838825" algn="l"/>
                <a:tab pos="6288405" algn="l"/>
                <a:tab pos="6737350" algn="l"/>
                <a:tab pos="7186930" algn="l"/>
                <a:tab pos="7635875" algn="l"/>
                <a:tab pos="8085455" algn="l"/>
                <a:tab pos="8534400" algn="l"/>
                <a:tab pos="8983980" algn="l"/>
              </a:tabLst>
            </a:pPr>
            <a:r>
              <a:rPr lang="ru-RU" altLang="ru-RU" sz="3600" dirty="0">
                <a:solidFill>
                  <a:srgbClr val="000000"/>
                </a:solidFill>
                <a:latin typeface="Calibri Light" panose="020F0302020204030204" pitchFamily="34" charset="0"/>
              </a:rPr>
              <a:t>ПИРАМИДА ПРОБЛЕМ</a:t>
            </a:r>
          </a:p>
        </p:txBody>
      </p:sp>
      <p:pic>
        <p:nvPicPr>
          <p:cNvPr id="19459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7200" y="1435418"/>
            <a:ext cx="6443663" cy="48101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460" name="Text Box 3"/>
          <p:cNvSpPr txBox="1"/>
          <p:nvPr/>
        </p:nvSpPr>
        <p:spPr>
          <a:xfrm>
            <a:off x="6457950" y="6356350"/>
            <a:ext cx="2057400" cy="365125"/>
          </a:xfrm>
          <a:prstGeom prst="rect">
            <a:avLst/>
          </a:prstGeom>
          <a:noFill/>
          <a:ln w="9525">
            <a:noFill/>
          </a:ln>
        </p:spPr>
        <p:txBody>
          <a:bodyPr lIns="90000" tIns="46800" rIns="90000" bIns="46800" anchor="ctr" anchorCtr="0"/>
          <a:lstStyle/>
          <a:p>
            <a:pPr algn="r" defTabSz="449580" eaLnBrk="1" hangingPunct="1">
              <a:tabLst>
                <a:tab pos="0" algn="l"/>
                <a:tab pos="447675" algn="l"/>
                <a:tab pos="897255" algn="l"/>
                <a:tab pos="1346200" algn="l"/>
                <a:tab pos="1795780" algn="l"/>
                <a:tab pos="2244725" algn="l"/>
                <a:tab pos="2694305" algn="l"/>
                <a:tab pos="3143250" algn="l"/>
                <a:tab pos="3592830" algn="l"/>
                <a:tab pos="4041775" algn="l"/>
                <a:tab pos="4491355" algn="l"/>
                <a:tab pos="4940300" algn="l"/>
                <a:tab pos="5389880" algn="l"/>
                <a:tab pos="5838825" algn="l"/>
                <a:tab pos="6288405" algn="l"/>
                <a:tab pos="6737350" algn="l"/>
                <a:tab pos="7186930" algn="l"/>
                <a:tab pos="7635875" algn="l"/>
                <a:tab pos="8085455" algn="l"/>
                <a:tab pos="8534400" algn="l"/>
                <a:tab pos="8983980" algn="l"/>
              </a:tabLst>
            </a:pPr>
            <a:fld id="{9A0DB2DC-4C9A-4742-B13C-FB6460FD3503}" type="slidenum">
              <a:rPr lang="ru-RU" altLang="ru-RU" sz="1400" b="1" dirty="0">
                <a:solidFill>
                  <a:srgbClr val="000000"/>
                </a:solidFill>
                <a:latin typeface="Calibri" panose="020F0502020204030204" pitchFamily="34" charset="0"/>
              </a:rPr>
              <a:t>8</a:t>
            </a:fld>
            <a:endParaRPr lang="ru-RU" altLang="ru-RU" sz="1400" b="1" dirty="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7" name="5-конечная звезда 6"/>
          <p:cNvSpPr/>
          <p:nvPr/>
        </p:nvSpPr>
        <p:spPr bwMode="auto">
          <a:xfrm>
            <a:off x="3493067" y="4710335"/>
            <a:ext cx="496888" cy="438150"/>
          </a:xfrm>
          <a:prstGeom prst="star5">
            <a:avLst/>
          </a:prstGeom>
          <a:solidFill>
            <a:srgbClr val="FF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pPr marL="0" marR="0" lvl="0" indent="0" algn="l" defTabSz="44958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defRPr/>
            </a:pPr>
            <a:r>
              <a:rPr kumimoji="0" lang="ru-RU" sz="11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Microsoft YaHei" panose="020B0503020204020204" pitchFamily="34" charset="-122"/>
                <a:cs typeface="+mn-cs"/>
              </a:rPr>
              <a:t>6</a:t>
            </a:r>
          </a:p>
        </p:txBody>
      </p:sp>
      <p:sp>
        <p:nvSpPr>
          <p:cNvPr id="8" name="5-конечная звезда 7"/>
          <p:cNvSpPr/>
          <p:nvPr/>
        </p:nvSpPr>
        <p:spPr bwMode="auto">
          <a:xfrm>
            <a:off x="3001660" y="4950660"/>
            <a:ext cx="496888" cy="438150"/>
          </a:xfrm>
          <a:prstGeom prst="star5">
            <a:avLst/>
          </a:prstGeom>
          <a:solidFill>
            <a:srgbClr val="FF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pPr marL="0" marR="0" lvl="0" indent="0" algn="l" defTabSz="44958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defRPr/>
            </a:pPr>
            <a:r>
              <a:rPr kumimoji="0" lang="ru-RU" sz="11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Microsoft YaHei" panose="020B0503020204020204" pitchFamily="34" charset="-122"/>
                <a:cs typeface="+mn-cs"/>
              </a:rPr>
              <a:t>5</a:t>
            </a:r>
          </a:p>
        </p:txBody>
      </p:sp>
      <p:sp>
        <p:nvSpPr>
          <p:cNvPr id="9" name="5-конечная звезда 8"/>
          <p:cNvSpPr/>
          <p:nvPr/>
        </p:nvSpPr>
        <p:spPr bwMode="auto">
          <a:xfrm>
            <a:off x="2531407" y="4676181"/>
            <a:ext cx="496888" cy="438150"/>
          </a:xfrm>
          <a:prstGeom prst="star5">
            <a:avLst/>
          </a:prstGeom>
          <a:solidFill>
            <a:srgbClr val="FF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pPr marL="0" marR="0" lvl="0" indent="0" algn="l" defTabSz="44958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defRPr/>
            </a:pPr>
            <a:r>
              <a:rPr kumimoji="0" lang="ru-RU" sz="11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Microsoft YaHei" panose="020B0503020204020204" pitchFamily="34" charset="-122"/>
                <a:cs typeface="+mn-cs"/>
              </a:rPr>
              <a:t>4</a:t>
            </a:r>
          </a:p>
        </p:txBody>
      </p:sp>
      <p:sp>
        <p:nvSpPr>
          <p:cNvPr id="10" name="5-конечная звезда 9"/>
          <p:cNvSpPr/>
          <p:nvPr/>
        </p:nvSpPr>
        <p:spPr bwMode="auto">
          <a:xfrm>
            <a:off x="2115441" y="5075542"/>
            <a:ext cx="496888" cy="438150"/>
          </a:xfrm>
          <a:prstGeom prst="star5">
            <a:avLst/>
          </a:prstGeom>
          <a:solidFill>
            <a:srgbClr val="FF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pPr marL="0" marR="0" lvl="0" indent="0" algn="l" defTabSz="44958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defRPr/>
            </a:pPr>
            <a:r>
              <a:rPr kumimoji="0" lang="ru-RU" sz="11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Microsoft YaHei" panose="020B0503020204020204" pitchFamily="34" charset="-122"/>
                <a:cs typeface="+mn-cs"/>
              </a:rPr>
              <a:t>3</a:t>
            </a:r>
          </a:p>
        </p:txBody>
      </p:sp>
      <p:sp>
        <p:nvSpPr>
          <p:cNvPr id="11" name="5-конечная звезда 10"/>
          <p:cNvSpPr/>
          <p:nvPr/>
        </p:nvSpPr>
        <p:spPr bwMode="auto">
          <a:xfrm>
            <a:off x="1656280" y="4676181"/>
            <a:ext cx="496888" cy="438150"/>
          </a:xfrm>
          <a:prstGeom prst="star5">
            <a:avLst/>
          </a:prstGeom>
          <a:solidFill>
            <a:srgbClr val="FF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pPr marL="0" marR="0" lvl="0" indent="0" algn="l" defTabSz="44958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defRPr/>
            </a:pPr>
            <a:r>
              <a:rPr kumimoji="0" lang="ru-RU" sz="11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Microsoft YaHei" panose="020B0503020204020204" pitchFamily="34" charset="-122"/>
                <a:cs typeface="+mn-cs"/>
              </a:rPr>
              <a:t>2</a:t>
            </a:r>
          </a:p>
        </p:txBody>
      </p:sp>
      <p:sp>
        <p:nvSpPr>
          <p:cNvPr id="12" name="5-конечная звезда 11"/>
          <p:cNvSpPr/>
          <p:nvPr/>
        </p:nvSpPr>
        <p:spPr bwMode="auto">
          <a:xfrm>
            <a:off x="1323975" y="5048250"/>
            <a:ext cx="496888" cy="438150"/>
          </a:xfrm>
          <a:prstGeom prst="star5">
            <a:avLst/>
          </a:prstGeom>
          <a:solidFill>
            <a:srgbClr val="FF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pPr marL="0" marR="0" lvl="0" indent="0" algn="l" defTabSz="44958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defRPr/>
            </a:pPr>
            <a:r>
              <a:rPr kumimoji="0" lang="ru-RU" sz="11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Microsoft YaHei" panose="020B0503020204020204" pitchFamily="34" charset="-122"/>
                <a:cs typeface="+mn-cs"/>
              </a:rPr>
              <a:t>1</a:t>
            </a:r>
          </a:p>
        </p:txBody>
      </p:sp>
      <p:sp>
        <p:nvSpPr>
          <p:cNvPr id="2" name="Скругленный прямоугольник 1"/>
          <p:cNvSpPr/>
          <p:nvPr>
            <p:custDataLst>
              <p:tags r:id="rId1"/>
            </p:custDataLst>
          </p:nvPr>
        </p:nvSpPr>
        <p:spPr bwMode="auto">
          <a:xfrm>
            <a:off x="5076055" y="4437112"/>
            <a:ext cx="3888433" cy="2232249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pPr marR="0" lvl="0" algn="l" defTabSz="44958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defRPr/>
            </a:pP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Microsoft YaHei" panose="020B0503020204020204" pitchFamily="34" charset="-122"/>
                <a:cs typeface="+mn-cs"/>
              </a:rPr>
              <a:t>1. Очередь возле регистратуры</a:t>
            </a:r>
          </a:p>
          <a:p>
            <a:pPr marR="0" lvl="0" algn="l" defTabSz="44958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/>
            </a:pPr>
            <a:r>
              <a:rPr lang="ru-RU" sz="12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+mn-ea"/>
              </a:rPr>
              <a:t>2. Отвлечение врача педиатра от основной работы</a:t>
            </a:r>
          </a:p>
          <a:p>
            <a:pPr algn="just">
              <a:buClr>
                <a:srgbClr val="000000"/>
              </a:buClr>
              <a:buSzPct val="100000"/>
              <a:tabLst>
                <a:tab pos="0" algn="l"/>
                <a:tab pos="447675" algn="l"/>
                <a:tab pos="897255" algn="l"/>
                <a:tab pos="1346200" algn="l"/>
                <a:tab pos="1795780" algn="l"/>
                <a:tab pos="2244725" algn="l"/>
                <a:tab pos="2694305" algn="l"/>
                <a:tab pos="3143250" algn="l"/>
                <a:tab pos="3592830" algn="l"/>
                <a:tab pos="4041775" algn="l"/>
                <a:tab pos="4491355" algn="l"/>
                <a:tab pos="4940300" algn="l"/>
                <a:tab pos="5389880" algn="l"/>
                <a:tab pos="5838825" algn="l"/>
                <a:tab pos="6288405" algn="l"/>
                <a:tab pos="6737350" algn="l"/>
                <a:tab pos="7186930" algn="l"/>
                <a:tab pos="7635875" algn="l"/>
                <a:tab pos="8085455" algn="l"/>
                <a:tab pos="8534400" algn="l"/>
                <a:tab pos="8983980" algn="l"/>
              </a:tabLst>
            </a:pPr>
            <a:r>
              <a:rPr lang="ru-RU" sz="12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+mn-ea"/>
              </a:rPr>
              <a:t>3</a:t>
            </a:r>
            <a:r>
              <a:rPr lang="ru-RU" sz="12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sym typeface="+mn-ea"/>
              </a:rPr>
              <a:t>. </a:t>
            </a:r>
            <a:r>
              <a:rPr lang="ru-RU" altLang="ru-RU" sz="1200" dirty="0">
                <a:solidFill>
                  <a:schemeClr val="tx1"/>
                </a:solidFill>
              </a:rPr>
              <a:t>Риск  развития конфликтных ситуаций у кабинета педиатра</a:t>
            </a:r>
          </a:p>
          <a:p>
            <a:pPr marR="0" lvl="0" algn="l" defTabSz="44958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/>
            </a:pPr>
            <a:r>
              <a:rPr lang="ru-RU" sz="1200" dirty="0">
                <a:solidFill>
                  <a:srgbClr val="000000"/>
                </a:solidFill>
                <a:sym typeface="+mn-ea"/>
              </a:rPr>
              <a:t>4</a:t>
            </a:r>
            <a:r>
              <a:rPr lang="ru-RU" sz="12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+mn-ea"/>
              </a:rPr>
              <a:t>. Длительное прохождение медицинского осмотра</a:t>
            </a:r>
          </a:p>
          <a:p>
            <a:pPr marR="0" lvl="0" algn="l" defTabSz="44958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/>
            </a:pPr>
            <a:r>
              <a:rPr lang="ru-RU" altLang="ru-RU" sz="1200" dirty="0">
                <a:solidFill>
                  <a:srgbClr val="000000"/>
                </a:solidFill>
                <a:sym typeface="+mn-ea"/>
              </a:rPr>
              <a:t>5. </a:t>
            </a:r>
            <a:r>
              <a:rPr lang="ru-RU" altLang="ru-RU" sz="1200" dirty="0">
                <a:solidFill>
                  <a:schemeClr val="tx1"/>
                </a:solidFill>
              </a:rPr>
              <a:t>Лишние перемещения пациента родителя/законного представителя </a:t>
            </a:r>
          </a:p>
          <a:p>
            <a:pPr marR="0" lvl="0" algn="l" defTabSz="44958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/>
            </a:pPr>
            <a:r>
              <a:rPr lang="ru-RU" sz="1200" dirty="0">
                <a:solidFill>
                  <a:schemeClr val="tx1"/>
                </a:solidFill>
                <a:sym typeface="+mn-ea"/>
              </a:rPr>
              <a:t>6. </a:t>
            </a:r>
            <a:r>
              <a:rPr lang="ru-RU" sz="1200" dirty="0">
                <a:solidFill>
                  <a:srgbClr val="000000"/>
                </a:solidFill>
                <a:sym typeface="+mn-ea"/>
              </a:rPr>
              <a:t>Пересечение потоков у кабинета педиатра</a:t>
            </a:r>
          </a:p>
          <a:p>
            <a:pPr marR="0" lvl="0" algn="l" defTabSz="44958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/>
            </a:pP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Microsoft YaHei" panose="020B0503020204020204" pitchFamily="34" charset="-122"/>
                <a:cs typeface="+mn-cs"/>
                <a:sym typeface="+mn-ea"/>
              </a:rPr>
              <a:t>7.</a:t>
            </a:r>
            <a:r>
              <a:rPr kumimoji="0" lang="ru-RU" sz="1200" b="0" i="0" u="none" strike="noStrike" kern="1200" cap="none" spc="0" normalizeH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Microsoft YaHei" panose="020B0503020204020204" pitchFamily="34" charset="-122"/>
                <a:cs typeface="+mn-cs"/>
                <a:sym typeface="+mn-ea"/>
              </a:rPr>
              <a:t> </a:t>
            </a: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Microsoft YaHei" panose="020B0503020204020204" pitchFamily="34" charset="-122"/>
                <a:cs typeface="+mn-cs"/>
              </a:rPr>
              <a:t>Отсутствие заведующего в кабинете</a:t>
            </a:r>
          </a:p>
          <a:p>
            <a:pPr marL="342900" marR="0" lvl="0" indent="-342900" algn="l" defTabSz="44958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AutoNum type="arabicPeriod"/>
              <a:defRPr/>
            </a:pPr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Microsoft YaHei" panose="020B0503020204020204" pitchFamily="34" charset="-122"/>
              <a:cs typeface="+mn-cs"/>
            </a:endParaRPr>
          </a:p>
        </p:txBody>
      </p:sp>
      <p:sp>
        <p:nvSpPr>
          <p:cNvPr id="13" name="5-конечная звезда 12"/>
          <p:cNvSpPr/>
          <p:nvPr/>
        </p:nvSpPr>
        <p:spPr bwMode="auto">
          <a:xfrm>
            <a:off x="3813127" y="5012278"/>
            <a:ext cx="496888" cy="438150"/>
          </a:xfrm>
          <a:prstGeom prst="star5">
            <a:avLst/>
          </a:prstGeom>
          <a:solidFill>
            <a:srgbClr val="FF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pPr marL="0" marR="0" lvl="0" indent="0" algn="l" defTabSz="44958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defRPr/>
            </a:pPr>
            <a:r>
              <a:rPr kumimoji="0" lang="ru-RU" sz="11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Microsoft YaHei" panose="020B0503020204020204" pitchFamily="34" charset="-122"/>
                <a:cs typeface="+mn-cs"/>
              </a:rPr>
              <a:t>7</a:t>
            </a:r>
          </a:p>
        </p:txBody>
      </p:sp>
    </p:spTree>
  </p:cSld>
  <p:clrMapOvr>
    <a:masterClrMapping/>
  </p:clrMapOvr>
  <p:transition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ext Box 1"/>
          <p:cNvSpPr txBox="1"/>
          <p:nvPr/>
        </p:nvSpPr>
        <p:spPr>
          <a:xfrm>
            <a:off x="628650" y="6356350"/>
            <a:ext cx="2054225" cy="363538"/>
          </a:xfrm>
          <a:prstGeom prst="rect">
            <a:avLst/>
          </a:prstGeom>
          <a:noFill/>
          <a:ln w="9525">
            <a:noFill/>
          </a:ln>
        </p:spPr>
        <p:txBody>
          <a:bodyPr lIns="90000" tIns="45000" rIns="90000" bIns="45000"/>
          <a:lstStyle/>
          <a:p>
            <a:pPr defTabSz="449580" eaLnBrk="1" hangingPunct="1">
              <a:tabLst>
                <a:tab pos="0" algn="l"/>
                <a:tab pos="447675" algn="l"/>
                <a:tab pos="897255" algn="l"/>
                <a:tab pos="1346200" algn="l"/>
                <a:tab pos="1795780" algn="l"/>
                <a:tab pos="2244725" algn="l"/>
                <a:tab pos="2694305" algn="l"/>
                <a:tab pos="3143250" algn="l"/>
                <a:tab pos="3592830" algn="l"/>
                <a:tab pos="4041775" algn="l"/>
                <a:tab pos="4491355" algn="l"/>
                <a:tab pos="4940300" algn="l"/>
                <a:tab pos="5389880" algn="l"/>
                <a:tab pos="5838825" algn="l"/>
                <a:tab pos="6288405" algn="l"/>
                <a:tab pos="6737350" algn="l"/>
                <a:tab pos="7186930" algn="l"/>
                <a:tab pos="7635875" algn="l"/>
                <a:tab pos="8085455" algn="l"/>
                <a:tab pos="8534400" algn="l"/>
                <a:tab pos="8983980" algn="l"/>
              </a:tabLst>
            </a:pPr>
            <a:r>
              <a:rPr lang="ru-RU" altLang="ru-RU" dirty="0">
                <a:solidFill>
                  <a:srgbClr val="000000"/>
                </a:solidFill>
                <a:latin typeface="Calibri" panose="020F0502020204030204" pitchFamily="34" charset="0"/>
              </a:rPr>
              <a:t>5.12.23</a:t>
            </a:r>
          </a:p>
        </p:txBody>
      </p:sp>
      <p:sp>
        <p:nvSpPr>
          <p:cNvPr id="24623" name="Rectangle 97"/>
          <p:cNvSpPr/>
          <p:nvPr/>
        </p:nvSpPr>
        <p:spPr>
          <a:xfrm>
            <a:off x="2411760" y="-27867"/>
            <a:ext cx="3865562" cy="398463"/>
          </a:xfrm>
          <a:prstGeom prst="rect">
            <a:avLst/>
          </a:prstGeom>
          <a:noFill/>
          <a:ln w="9525">
            <a:noFill/>
          </a:ln>
        </p:spPr>
        <p:txBody>
          <a:bodyPr wrap="none" lIns="90000" tIns="45000" rIns="90000" bIns="45000">
            <a:spAutoFit/>
          </a:bodyPr>
          <a:lstStyle/>
          <a:p>
            <a:pPr defTabSz="449580" eaLnBrk="1" hangingPunct="1">
              <a:tabLst>
                <a:tab pos="0" algn="l"/>
                <a:tab pos="447675" algn="l"/>
                <a:tab pos="897255" algn="l"/>
                <a:tab pos="1346200" algn="l"/>
                <a:tab pos="1795780" algn="l"/>
                <a:tab pos="2244725" algn="l"/>
                <a:tab pos="2694305" algn="l"/>
                <a:tab pos="3143250" algn="l"/>
                <a:tab pos="3592830" algn="l"/>
                <a:tab pos="4041775" algn="l"/>
                <a:tab pos="4491355" algn="l"/>
                <a:tab pos="4940300" algn="l"/>
                <a:tab pos="5389880" algn="l"/>
                <a:tab pos="5838825" algn="l"/>
                <a:tab pos="6288405" algn="l"/>
                <a:tab pos="6737350" algn="l"/>
                <a:tab pos="7186930" algn="l"/>
                <a:tab pos="7635875" algn="l"/>
                <a:tab pos="8085455" algn="l"/>
                <a:tab pos="8534400" algn="l"/>
                <a:tab pos="8983980" algn="l"/>
              </a:tabLst>
            </a:pPr>
            <a:r>
              <a:rPr lang="ru-RU" altLang="ru-RU" sz="20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АНАЛИЗ ПРИЧИН ПРОБЛЕМ</a:t>
            </a:r>
            <a:endParaRPr lang="ru-RU" altLang="ru-RU" sz="2000" b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" name="Group 2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0" y="316230"/>
          <a:ext cx="9143365" cy="6522245"/>
        </p:xfrm>
        <a:graphic>
          <a:graphicData uri="http://schemas.openxmlformats.org/drawingml/2006/table">
            <a:tbl>
              <a:tblPr>
                <a:gradFill rotWithShape="1">
                  <a:gsLst>
                    <a:gs pos="0">
                      <a:srgbClr val="AAE2CA">
                        <a:lumMod val="110000"/>
                        <a:satMod val="105000"/>
                        <a:tint val="67000"/>
                      </a:srgbClr>
                    </a:gs>
                    <a:gs pos="50000">
                      <a:srgbClr val="AAE2CA">
                        <a:lumMod val="105000"/>
                        <a:satMod val="103000"/>
                        <a:tint val="73000"/>
                      </a:srgbClr>
                    </a:gs>
                    <a:gs pos="100000">
                      <a:srgbClr val="AAE2CA">
                        <a:lumMod val="105000"/>
                        <a:satMod val="109000"/>
                        <a:tint val="81000"/>
                      </a:srgbClr>
                    </a:gs>
                  </a:gsLst>
                  <a:lin ang="5400000" scaled="0"/>
                </a:gradFill>
                <a:effectLst/>
                <a:tableStyleId>{5940675A-B579-460E-94D1-54222C63F5DA}</a:tableStyleId>
              </a:tblPr>
              <a:tblGrid>
                <a:gridCol w="4933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6591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16852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3482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45745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2326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718820">
                <a:tc>
                  <a:txBody>
                    <a:bodyPr/>
                    <a:lstStyle/>
                    <a:p>
                      <a:pPr marL="0" marR="0" lvl="0" indent="0" algn="ctr" defTabSz="449580" rtl="0" eaLnBrk="1" fontAlgn="base" latinLnBrk="0" hangingPunct="1">
                        <a:lnSpc>
                          <a:spcPct val="104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5350" algn="l"/>
                          <a:tab pos="1346200" algn="l"/>
                          <a:tab pos="1793875" algn="l"/>
                          <a:tab pos="2244725" algn="l"/>
                          <a:tab pos="2692400" algn="l"/>
                          <a:tab pos="3143250" algn="l"/>
                          <a:tab pos="3590925" algn="l"/>
                          <a:tab pos="4041775" algn="l"/>
                          <a:tab pos="4489450" algn="l"/>
                          <a:tab pos="4940300" algn="l"/>
                          <a:tab pos="5387975" algn="l"/>
                          <a:tab pos="5838825" algn="l"/>
                          <a:tab pos="6286500" algn="l"/>
                          <a:tab pos="6737350" algn="l"/>
                          <a:tab pos="7185025" algn="l"/>
                          <a:tab pos="7635875" algn="l"/>
                          <a:tab pos="8083550" algn="l"/>
                          <a:tab pos="8534400" algn="l"/>
                          <a:tab pos="8982075" algn="l"/>
                        </a:tabLst>
                      </a:pPr>
                      <a:r>
                        <a:rPr kumimoji="0" lang="ru-RU" altLang="ru-RU" sz="1400" u="none" strike="noStrike" cap="none" normalizeH="0" baseline="0" dirty="0">
                          <a:ln>
                            <a:noFill/>
                          </a:ln>
                          <a:solidFill>
                            <a:srgbClr val="7E5F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п/п</a:t>
                      </a:r>
                      <a:endParaRPr kumimoji="0" lang="ru-RU" altLang="ru-RU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7E5F00"/>
                        </a:solidFill>
                        <a:effectLst/>
                        <a:latin typeface="Times New Roman" panose="02020603050405020304" pitchFamily="18" charset="0"/>
                        <a:ea typeface="Microsoft YaHei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5400" marR="5400" marT="0" marB="0" horzOverflow="overflow">
                    <a:lnL w="6350" cap="flat" cmpd="sng" algn="ctr">
                      <a:solidFill>
                        <a:srgbClr val="AAE2CA"/>
                      </a:solidFill>
                      <a:prstDash val="solid"/>
                      <a:miter lim="800000"/>
                    </a:lnL>
                    <a:lnR w="6350" cap="flat" cmpd="sng" algn="ctr">
                      <a:solidFill>
                        <a:srgbClr val="AAE2CA"/>
                      </a:solidFill>
                      <a:prstDash val="solid"/>
                      <a:miter lim="800000"/>
                    </a:lnR>
                    <a:lnT w="6350" cap="flat" cmpd="sng" algn="ctr">
                      <a:solidFill>
                        <a:srgbClr val="AAE2CA"/>
                      </a:solidFill>
                      <a:prstDash val="solid"/>
                      <a:miter lim="800000"/>
                    </a:lnT>
                    <a:lnB w="6350" cap="flat" cmpd="sng" algn="ctr">
                      <a:solidFill>
                        <a:srgbClr val="AAE2CA"/>
                      </a:solidFill>
                      <a:prstDash val="solid"/>
                      <a:miter lim="800000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580" rtl="0" eaLnBrk="1" fontAlgn="base" latinLnBrk="0" hangingPunct="1">
                        <a:lnSpc>
                          <a:spcPct val="104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5350" algn="l"/>
                          <a:tab pos="1346200" algn="l"/>
                          <a:tab pos="1793875" algn="l"/>
                          <a:tab pos="2244725" algn="l"/>
                          <a:tab pos="2692400" algn="l"/>
                          <a:tab pos="3143250" algn="l"/>
                          <a:tab pos="3590925" algn="l"/>
                          <a:tab pos="4041775" algn="l"/>
                          <a:tab pos="4489450" algn="l"/>
                          <a:tab pos="4940300" algn="l"/>
                          <a:tab pos="5387975" algn="l"/>
                          <a:tab pos="5838825" algn="l"/>
                          <a:tab pos="6286500" algn="l"/>
                          <a:tab pos="6737350" algn="l"/>
                          <a:tab pos="7185025" algn="l"/>
                          <a:tab pos="7635875" algn="l"/>
                          <a:tab pos="8083550" algn="l"/>
                          <a:tab pos="8534400" algn="l"/>
                          <a:tab pos="8982075" algn="l"/>
                        </a:tabLst>
                      </a:pPr>
                      <a:r>
                        <a:rPr kumimoji="0" lang="ru-RU" altLang="ru-RU" sz="140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Название выявленных проблем</a:t>
                      </a:r>
                      <a:endParaRPr kumimoji="0" lang="ru-RU" altLang="ru-RU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Times New Roman" panose="02020603050405020304" pitchFamily="18" charset="0"/>
                        <a:ea typeface="Microsoft YaHei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5400" marR="5400" marT="0" marB="0" horzOverflow="overflow">
                    <a:lnL w="6350" cap="flat" cmpd="sng" algn="ctr">
                      <a:solidFill>
                        <a:srgbClr val="AAE2CA"/>
                      </a:solidFill>
                      <a:prstDash val="solid"/>
                      <a:miter lim="800000"/>
                    </a:lnL>
                    <a:lnR w="6350" cap="flat" cmpd="sng" algn="ctr">
                      <a:solidFill>
                        <a:srgbClr val="AAE2CA"/>
                      </a:solidFill>
                      <a:prstDash val="solid"/>
                      <a:miter lim="800000"/>
                    </a:lnR>
                    <a:lnT w="6350" cap="flat" cmpd="sng" algn="ctr">
                      <a:solidFill>
                        <a:srgbClr val="AAE2CA"/>
                      </a:solidFill>
                      <a:prstDash val="solid"/>
                      <a:miter lim="800000"/>
                    </a:lnT>
                    <a:lnB w="6350" cap="flat" cmpd="sng" algn="ctr">
                      <a:solidFill>
                        <a:srgbClr val="AAE2CA"/>
                      </a:solidFill>
                      <a:prstDash val="solid"/>
                      <a:miter lim="8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580" rtl="0" eaLnBrk="1" fontAlgn="base" latinLnBrk="0" hangingPunct="1">
                        <a:lnSpc>
                          <a:spcPct val="104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5350" algn="l"/>
                          <a:tab pos="1346200" algn="l"/>
                          <a:tab pos="1793875" algn="l"/>
                          <a:tab pos="2244725" algn="l"/>
                          <a:tab pos="2692400" algn="l"/>
                          <a:tab pos="3143250" algn="l"/>
                          <a:tab pos="3590925" algn="l"/>
                          <a:tab pos="4041775" algn="l"/>
                          <a:tab pos="4489450" algn="l"/>
                          <a:tab pos="4940300" algn="l"/>
                          <a:tab pos="5387975" algn="l"/>
                          <a:tab pos="5838825" algn="l"/>
                          <a:tab pos="6286500" algn="l"/>
                          <a:tab pos="6737350" algn="l"/>
                          <a:tab pos="7185025" algn="l"/>
                          <a:tab pos="7635875" algn="l"/>
                          <a:tab pos="8083550" algn="l"/>
                          <a:tab pos="8534400" algn="l"/>
                          <a:tab pos="8982075" algn="l"/>
                        </a:tabLst>
                      </a:pPr>
                      <a:r>
                        <a:rPr kumimoji="0" lang="ru-RU" altLang="ru-RU" sz="140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Причины выявленных проблем</a:t>
                      </a:r>
                      <a:endParaRPr kumimoji="0" lang="ru-RU" altLang="ru-RU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Times New Roman" panose="02020603050405020304" pitchFamily="18" charset="0"/>
                        <a:ea typeface="Microsoft YaHei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5400" marR="5400" marT="0" marB="0" horzOverflow="overflow">
                    <a:lnL w="6350" cap="flat" cmpd="sng" algn="ctr">
                      <a:solidFill>
                        <a:srgbClr val="AAE2CA"/>
                      </a:solidFill>
                      <a:prstDash val="solid"/>
                      <a:miter lim="800000"/>
                    </a:lnL>
                    <a:lnR w="6350" cap="flat" cmpd="sng" algn="ctr">
                      <a:solidFill>
                        <a:srgbClr val="AAE2CA"/>
                      </a:solidFill>
                      <a:prstDash val="solid"/>
                      <a:miter lim="800000"/>
                    </a:lnR>
                    <a:lnT w="6350" cap="flat" cmpd="sng" algn="ctr">
                      <a:solidFill>
                        <a:srgbClr val="AAE2CA"/>
                      </a:solidFill>
                      <a:prstDash val="solid"/>
                      <a:miter lim="800000"/>
                    </a:lnT>
                    <a:lnB w="6350" cap="flat" cmpd="sng" algn="ctr">
                      <a:solidFill>
                        <a:srgbClr val="AAE2CA"/>
                      </a:solidFill>
                      <a:prstDash val="solid"/>
                      <a:miter lim="8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580" rtl="0" eaLnBrk="1" fontAlgn="base" latinLnBrk="0" hangingPunct="1">
                        <a:lnSpc>
                          <a:spcPct val="104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5350" algn="l"/>
                          <a:tab pos="1346200" algn="l"/>
                          <a:tab pos="1793875" algn="l"/>
                          <a:tab pos="2244725" algn="l"/>
                          <a:tab pos="2692400" algn="l"/>
                          <a:tab pos="3143250" algn="l"/>
                          <a:tab pos="3590925" algn="l"/>
                          <a:tab pos="4041775" algn="l"/>
                          <a:tab pos="4489450" algn="l"/>
                          <a:tab pos="4940300" algn="l"/>
                          <a:tab pos="5387975" algn="l"/>
                          <a:tab pos="5838825" algn="l"/>
                          <a:tab pos="6286500" algn="l"/>
                          <a:tab pos="6737350" algn="l"/>
                          <a:tab pos="7185025" algn="l"/>
                          <a:tab pos="7635875" algn="l"/>
                          <a:tab pos="8083550" algn="l"/>
                          <a:tab pos="8534400" algn="l"/>
                          <a:tab pos="8982075" algn="l"/>
                        </a:tabLst>
                      </a:pPr>
                      <a:r>
                        <a:rPr kumimoji="0" lang="ru-RU" altLang="ru-RU" sz="140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Коренная причина</a:t>
                      </a:r>
                      <a:endParaRPr kumimoji="0" lang="ru-RU" altLang="ru-RU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Times New Roman" panose="02020603050405020304" pitchFamily="18" charset="0"/>
                        <a:ea typeface="Microsoft YaHei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5400" marR="5400" marT="0" marB="0" horzOverflow="overflow">
                    <a:lnL w="6350" cap="flat" cmpd="sng" algn="ctr">
                      <a:solidFill>
                        <a:srgbClr val="AAE2CA"/>
                      </a:solidFill>
                      <a:prstDash val="solid"/>
                      <a:miter lim="800000"/>
                    </a:lnL>
                    <a:lnR w="6350" cap="flat" cmpd="sng" algn="ctr">
                      <a:solidFill>
                        <a:srgbClr val="AAE2CA"/>
                      </a:solidFill>
                      <a:prstDash val="solid"/>
                      <a:miter lim="800000"/>
                    </a:lnR>
                    <a:lnT w="6350" cap="flat" cmpd="sng" algn="ctr">
                      <a:solidFill>
                        <a:srgbClr val="AAE2CA"/>
                      </a:solidFill>
                      <a:prstDash val="solid"/>
                      <a:miter lim="800000"/>
                    </a:lnT>
                    <a:lnB w="6350" cap="flat" cmpd="sng" algn="ctr">
                      <a:solidFill>
                        <a:srgbClr val="AAE2CA"/>
                      </a:solidFill>
                      <a:prstDash val="solid"/>
                      <a:miter lim="8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580" rtl="0" eaLnBrk="1" fontAlgn="base" latinLnBrk="0" hangingPunct="1">
                        <a:lnSpc>
                          <a:spcPct val="104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5350" algn="l"/>
                          <a:tab pos="1346200" algn="l"/>
                          <a:tab pos="1793875" algn="l"/>
                          <a:tab pos="2244725" algn="l"/>
                          <a:tab pos="2692400" algn="l"/>
                          <a:tab pos="3143250" algn="l"/>
                          <a:tab pos="3590925" algn="l"/>
                          <a:tab pos="4041775" algn="l"/>
                          <a:tab pos="4489450" algn="l"/>
                          <a:tab pos="4940300" algn="l"/>
                          <a:tab pos="5387975" algn="l"/>
                          <a:tab pos="5838825" algn="l"/>
                          <a:tab pos="6286500" algn="l"/>
                          <a:tab pos="6737350" algn="l"/>
                          <a:tab pos="7185025" algn="l"/>
                          <a:tab pos="7635875" algn="l"/>
                          <a:tab pos="8083550" algn="l"/>
                          <a:tab pos="8534400" algn="l"/>
                          <a:tab pos="8982075" algn="l"/>
                        </a:tabLst>
                      </a:pPr>
                      <a:r>
                        <a:rPr kumimoji="0" lang="ru-RU" altLang="ru-RU" sz="140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Решения</a:t>
                      </a:r>
                      <a:endParaRPr kumimoji="0" lang="ru-RU" altLang="ru-RU" sz="1400" b="1" i="0" u="none" strike="noStrike" cap="none" normalizeH="0" baseline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Times New Roman" panose="02020603050405020304" pitchFamily="18" charset="0"/>
                        <a:ea typeface="Microsoft YaHei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5400" marR="5400" marT="0" marB="0" horzOverflow="overflow">
                    <a:lnL w="6350" cap="flat" cmpd="sng" algn="ctr">
                      <a:solidFill>
                        <a:srgbClr val="AAE2CA"/>
                      </a:solidFill>
                      <a:prstDash val="solid"/>
                      <a:miter lim="800000"/>
                    </a:lnL>
                    <a:lnR w="6350" cap="flat" cmpd="sng" algn="ctr">
                      <a:solidFill>
                        <a:srgbClr val="AAE2CA"/>
                      </a:solidFill>
                      <a:prstDash val="solid"/>
                      <a:miter lim="800000"/>
                    </a:lnR>
                    <a:lnT w="6350" cap="flat" cmpd="sng" algn="ctr">
                      <a:solidFill>
                        <a:srgbClr val="AAE2CA"/>
                      </a:solidFill>
                      <a:prstDash val="solid"/>
                      <a:miter lim="800000"/>
                    </a:lnT>
                    <a:lnB w="6350" cap="flat" cmpd="sng" algn="ctr">
                      <a:solidFill>
                        <a:srgbClr val="AAE2CA"/>
                      </a:solidFill>
                      <a:prstDash val="solid"/>
                      <a:miter lim="8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580" rtl="0" eaLnBrk="1" fontAlgn="base" latinLnBrk="0" hangingPunct="1">
                        <a:lnSpc>
                          <a:spcPct val="104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5350" algn="l"/>
                          <a:tab pos="1346200" algn="l"/>
                          <a:tab pos="1793875" algn="l"/>
                          <a:tab pos="2244725" algn="l"/>
                          <a:tab pos="2692400" algn="l"/>
                          <a:tab pos="3143250" algn="l"/>
                          <a:tab pos="3590925" algn="l"/>
                          <a:tab pos="4041775" algn="l"/>
                          <a:tab pos="4489450" algn="l"/>
                          <a:tab pos="4940300" algn="l"/>
                          <a:tab pos="5387975" algn="l"/>
                          <a:tab pos="5838825" algn="l"/>
                          <a:tab pos="6286500" algn="l"/>
                          <a:tab pos="6737350" algn="l"/>
                          <a:tab pos="7185025" algn="l"/>
                          <a:tab pos="7635875" algn="l"/>
                          <a:tab pos="8083550" algn="l"/>
                          <a:tab pos="8534400" algn="l"/>
                          <a:tab pos="8982075" algn="l"/>
                        </a:tabLst>
                      </a:pPr>
                      <a:r>
                        <a:rPr kumimoji="0" lang="ru-RU" altLang="ru-RU" sz="140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Вклад в цель</a:t>
                      </a:r>
                      <a:endParaRPr kumimoji="0" lang="ru-RU" altLang="ru-RU" sz="1400" u="none" strike="noStrike" cap="none" normalizeH="0" baseline="0">
                        <a:ln>
                          <a:noFill/>
                        </a:ln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44958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5350" algn="l"/>
                          <a:tab pos="1346200" algn="l"/>
                          <a:tab pos="1793875" algn="l"/>
                          <a:tab pos="2244725" algn="l"/>
                          <a:tab pos="2692400" algn="l"/>
                          <a:tab pos="3143250" algn="l"/>
                          <a:tab pos="3590925" algn="l"/>
                          <a:tab pos="4041775" algn="l"/>
                          <a:tab pos="4489450" algn="l"/>
                          <a:tab pos="4940300" algn="l"/>
                          <a:tab pos="5387975" algn="l"/>
                          <a:tab pos="5838825" algn="l"/>
                          <a:tab pos="6286500" algn="l"/>
                          <a:tab pos="6737350" algn="l"/>
                          <a:tab pos="7185025" algn="l"/>
                          <a:tab pos="7635875" algn="l"/>
                          <a:tab pos="8083550" algn="l"/>
                          <a:tab pos="8534400" algn="l"/>
                          <a:tab pos="8982075" algn="l"/>
                        </a:tabLst>
                      </a:pPr>
                      <a:r>
                        <a:rPr kumimoji="0" lang="ru-RU" altLang="ru-RU" sz="140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(время)</a:t>
                      </a:r>
                      <a:endParaRPr kumimoji="0" lang="ru-RU" altLang="ru-RU" sz="1400" b="1" i="0" u="none" strike="noStrike" cap="none" normalizeH="0" baseline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Times New Roman" panose="02020603050405020304" pitchFamily="18" charset="0"/>
                        <a:ea typeface="Microsoft YaHei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5400" marR="5400" marT="0" marB="0" horzOverflow="overflow">
                    <a:lnL w="6350" cap="flat" cmpd="sng" algn="ctr">
                      <a:solidFill>
                        <a:srgbClr val="AAE2CA"/>
                      </a:solidFill>
                      <a:prstDash val="solid"/>
                      <a:miter lim="800000"/>
                    </a:lnL>
                    <a:lnR w="6350" cap="flat" cmpd="sng" algn="ctr">
                      <a:solidFill>
                        <a:srgbClr val="AAE2CA"/>
                      </a:solidFill>
                      <a:prstDash val="solid"/>
                      <a:miter lim="800000"/>
                    </a:lnR>
                    <a:lnT w="6350" cap="flat" cmpd="sng" algn="ctr">
                      <a:solidFill>
                        <a:srgbClr val="AAE2CA"/>
                      </a:solidFill>
                      <a:prstDash val="solid"/>
                      <a:miter lim="800000"/>
                    </a:lnT>
                    <a:lnB w="6350" cap="flat" cmpd="sng" algn="ctr">
                      <a:solidFill>
                        <a:srgbClr val="AAE2CA"/>
                      </a:solidFill>
                      <a:prstDash val="solid"/>
                      <a:miter lim="8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62957">
                <a:tc>
                  <a:txBody>
                    <a:bodyPr/>
                    <a:lstStyle/>
                    <a:p>
                      <a:pPr marL="0" marR="0" lvl="0" indent="0" algn="ctr" defTabSz="449580" rtl="0" eaLnBrk="1" fontAlgn="base" latinLnBrk="0" hangingPunct="1">
                        <a:lnSpc>
                          <a:spcPct val="104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5350" algn="l"/>
                          <a:tab pos="1346200" algn="l"/>
                          <a:tab pos="1793875" algn="l"/>
                          <a:tab pos="2244725" algn="l"/>
                          <a:tab pos="2692400" algn="l"/>
                          <a:tab pos="3143250" algn="l"/>
                          <a:tab pos="3590925" algn="l"/>
                          <a:tab pos="4041775" algn="l"/>
                          <a:tab pos="4489450" algn="l"/>
                          <a:tab pos="4940300" algn="l"/>
                          <a:tab pos="5387975" algn="l"/>
                          <a:tab pos="5838825" algn="l"/>
                          <a:tab pos="6286500" algn="l"/>
                          <a:tab pos="6737350" algn="l"/>
                          <a:tab pos="7185025" algn="l"/>
                          <a:tab pos="7635875" algn="l"/>
                          <a:tab pos="8083550" algn="l"/>
                          <a:tab pos="8534400" algn="l"/>
                          <a:tab pos="8982075" algn="l"/>
                        </a:tabLst>
                      </a:pPr>
                      <a:r>
                        <a:rPr kumimoji="0" lang="ru-RU" altLang="ru-RU" sz="1000" u="none" strike="noStrike" cap="none" normalizeH="0" baseline="0" dirty="0">
                          <a:ln>
                            <a:noFill/>
                          </a:ln>
                          <a:solidFill>
                            <a:srgbClr val="7E5F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</a:t>
                      </a:r>
                      <a:endParaRPr kumimoji="0" lang="ru-RU" altLang="ru-RU" sz="1000" b="1" i="0" u="none" strike="noStrike" cap="none" normalizeH="0" baseline="0" dirty="0">
                        <a:ln>
                          <a:noFill/>
                        </a:ln>
                        <a:solidFill>
                          <a:srgbClr val="7E5F00"/>
                        </a:solidFill>
                        <a:effectLst/>
                        <a:latin typeface="Times New Roman" panose="02020603050405020304" pitchFamily="18" charset="0"/>
                        <a:ea typeface="Microsoft YaHei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5400" marR="5400" marT="0" marB="0" horzOverflow="overflow">
                    <a:lnL w="6350" cap="flat" cmpd="sng" algn="ctr">
                      <a:solidFill>
                        <a:srgbClr val="AAE2CA"/>
                      </a:solidFill>
                      <a:prstDash val="solid"/>
                      <a:miter lim="800000"/>
                    </a:lnL>
                    <a:lnR w="6350" cap="flat" cmpd="sng" algn="ctr">
                      <a:solidFill>
                        <a:srgbClr val="AAE2CA"/>
                      </a:solidFill>
                      <a:prstDash val="solid"/>
                      <a:miter lim="800000"/>
                    </a:lnR>
                    <a:lnT w="6350" cap="flat" cmpd="sng" algn="ctr">
                      <a:solidFill>
                        <a:srgbClr val="AAE2CA"/>
                      </a:solidFill>
                      <a:prstDash val="solid"/>
                      <a:miter lim="800000"/>
                    </a:lnT>
                    <a:lnB w="6350" cap="flat" cmpd="sng" algn="ctr">
                      <a:solidFill>
                        <a:srgbClr val="AAE2CA"/>
                      </a:solidFill>
                      <a:prstDash val="solid"/>
                      <a:miter lim="800000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49580" rtl="0" eaLnBrk="1" fontAlgn="base" latinLnBrk="0" hangingPunct="1">
                        <a:lnSpc>
                          <a:spcPct val="92000"/>
                        </a:lnSpc>
                        <a:spcBef>
                          <a:spcPct val="0"/>
                        </a:spcBef>
                        <a:spcAft>
                          <a:spcPts val="1425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buNone/>
                        <a:tabLst>
                          <a:tab pos="0" algn="l"/>
                          <a:tab pos="447675" algn="l"/>
                          <a:tab pos="895350" algn="l"/>
                          <a:tab pos="1346200" algn="l"/>
                          <a:tab pos="1793875" algn="l"/>
                          <a:tab pos="2244725" algn="l"/>
                          <a:tab pos="2692400" algn="l"/>
                          <a:tab pos="3143250" algn="l"/>
                          <a:tab pos="3590925" algn="l"/>
                          <a:tab pos="4041775" algn="l"/>
                          <a:tab pos="4489450" algn="l"/>
                          <a:tab pos="4940300" algn="l"/>
                          <a:tab pos="5387975" algn="l"/>
                          <a:tab pos="5838825" algn="l"/>
                          <a:tab pos="6286500" algn="l"/>
                          <a:tab pos="6737350" algn="l"/>
                          <a:tab pos="7185025" algn="l"/>
                          <a:tab pos="7635875" algn="l"/>
                          <a:tab pos="8083550" algn="l"/>
                          <a:tab pos="8534400" algn="l"/>
                          <a:tab pos="8982075" algn="l"/>
                        </a:tabLst>
                      </a:pPr>
                      <a:r>
                        <a:rPr kumimoji="0" lang="ru-RU" altLang="ru-RU" sz="100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Очередь возле регистратуры</a:t>
                      </a:r>
                      <a:endParaRPr kumimoji="0" lang="ru-RU" altLang="ru-RU" sz="1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Microsoft YaHei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5400" marR="5400" marT="0" marB="0" horzOverflow="overflow">
                    <a:lnL w="6350" cap="flat" cmpd="sng" algn="ctr">
                      <a:solidFill>
                        <a:srgbClr val="AAE2CA"/>
                      </a:solidFill>
                      <a:prstDash val="solid"/>
                      <a:miter lim="800000"/>
                    </a:lnL>
                    <a:lnR w="6350" cap="flat" cmpd="sng" algn="ctr">
                      <a:solidFill>
                        <a:srgbClr val="AAE2CA"/>
                      </a:solidFill>
                      <a:prstDash val="solid"/>
                      <a:miter lim="800000"/>
                    </a:lnR>
                    <a:lnT w="6350" cap="flat" cmpd="sng" algn="ctr">
                      <a:solidFill>
                        <a:srgbClr val="AAE2CA"/>
                      </a:solidFill>
                      <a:prstDash val="solid"/>
                      <a:miter lim="800000"/>
                    </a:lnT>
                    <a:lnB w="6350" cap="flat" cmpd="sng" algn="ctr">
                      <a:solidFill>
                        <a:srgbClr val="AAE2CA"/>
                      </a:solidFill>
                      <a:prstDash val="solid"/>
                      <a:miter lim="8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92000"/>
                        </a:lnSpc>
                        <a:spcBef>
                          <a:spcPct val="0"/>
                        </a:spcBef>
                        <a:spcAft>
                          <a:spcPts val="1425"/>
                        </a:spcAft>
                        <a:buClrTx/>
                        <a:buSzTx/>
                        <a:buFontTx/>
                        <a:buNone/>
                        <a:tabLst>
                          <a:tab pos="0" algn="l"/>
                          <a:tab pos="447675" algn="l"/>
                          <a:tab pos="895350" algn="l"/>
                          <a:tab pos="1346200" algn="l"/>
                          <a:tab pos="1793875" algn="l"/>
                          <a:tab pos="2244725" algn="l"/>
                          <a:tab pos="2692400" algn="l"/>
                          <a:tab pos="3143250" algn="l"/>
                          <a:tab pos="3590925" algn="l"/>
                          <a:tab pos="4041775" algn="l"/>
                          <a:tab pos="4489450" algn="l"/>
                          <a:tab pos="4940300" algn="l"/>
                          <a:tab pos="5387975" algn="l"/>
                          <a:tab pos="5838825" algn="l"/>
                          <a:tab pos="6286500" algn="l"/>
                          <a:tab pos="6737350" algn="l"/>
                          <a:tab pos="7185025" algn="l"/>
                          <a:tab pos="7635875" algn="l"/>
                          <a:tab pos="8083550" algn="l"/>
                          <a:tab pos="8534400" algn="l"/>
                          <a:tab pos="8982075" algn="l"/>
                        </a:tabLst>
                      </a:pPr>
                      <a:r>
                        <a:rPr kumimoji="0" lang="ru-RU" altLang="ru-RU" sz="100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Все пациенты стоят в одной очереди по разным видам обращения</a:t>
                      </a:r>
                      <a:endParaRPr kumimoji="0" lang="ru-RU" altLang="ru-RU" sz="1000" u="none" strike="noStrike" cap="none" normalizeH="0" baseline="0" dirty="0">
                        <a:ln>
                          <a:noFill/>
                        </a:ln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4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5350" algn="l"/>
                          <a:tab pos="1346200" algn="l"/>
                          <a:tab pos="1793875" algn="l"/>
                          <a:tab pos="2244725" algn="l"/>
                          <a:tab pos="2692400" algn="l"/>
                          <a:tab pos="3143250" algn="l"/>
                          <a:tab pos="3590925" algn="l"/>
                          <a:tab pos="4041775" algn="l"/>
                          <a:tab pos="4489450" algn="l"/>
                          <a:tab pos="4940300" algn="l"/>
                          <a:tab pos="5387975" algn="l"/>
                          <a:tab pos="5838825" algn="l"/>
                          <a:tab pos="6286500" algn="l"/>
                          <a:tab pos="6737350" algn="l"/>
                          <a:tab pos="7185025" algn="l"/>
                          <a:tab pos="7635875" algn="l"/>
                          <a:tab pos="8083550" algn="l"/>
                          <a:tab pos="8534400" algn="l"/>
                          <a:tab pos="8982075" algn="l"/>
                        </a:tabLst>
                      </a:pPr>
                      <a:r>
                        <a:rPr kumimoji="0" lang="ru-RU" altLang="ru-RU" sz="100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Регистратор отвлекается на другую работу (телефонный звонок, поиск карты и т.д.)</a:t>
                      </a:r>
                      <a:endParaRPr kumimoji="0" lang="ru-RU" altLang="ru-RU" sz="10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Microsoft YaHei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5400" marR="5400" marT="0" marB="0" horzOverflow="overflow">
                    <a:lnL w="6350" cap="flat" cmpd="sng" algn="ctr">
                      <a:solidFill>
                        <a:srgbClr val="AAE2CA"/>
                      </a:solidFill>
                      <a:prstDash val="solid"/>
                      <a:miter lim="800000"/>
                    </a:lnL>
                    <a:lnR w="6350" cap="flat" cmpd="sng" algn="ctr">
                      <a:solidFill>
                        <a:srgbClr val="AAE2CA"/>
                      </a:solidFill>
                      <a:prstDash val="solid"/>
                      <a:miter lim="800000"/>
                    </a:lnR>
                    <a:lnT w="6350" cap="flat" cmpd="sng" algn="ctr">
                      <a:solidFill>
                        <a:srgbClr val="AAE2CA"/>
                      </a:solidFill>
                      <a:prstDash val="solid"/>
                      <a:miter lim="800000"/>
                    </a:lnT>
                    <a:lnB w="6350" cap="flat" cmpd="sng" algn="ctr">
                      <a:solidFill>
                        <a:srgbClr val="AAE2CA"/>
                      </a:solidFill>
                      <a:prstDash val="solid"/>
                      <a:miter lim="8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2000"/>
                        </a:lnSpc>
                        <a:spcBef>
                          <a:spcPct val="0"/>
                        </a:spcBef>
                        <a:spcAft>
                          <a:spcPts val="1425"/>
                        </a:spcAft>
                        <a:buClrTx/>
                        <a:buSzTx/>
                        <a:buFontTx/>
                        <a:buNone/>
                        <a:tabLst>
                          <a:tab pos="0" algn="l"/>
                          <a:tab pos="447675" algn="l"/>
                          <a:tab pos="895350" algn="l"/>
                          <a:tab pos="1346200" algn="l"/>
                          <a:tab pos="1793875" algn="l"/>
                          <a:tab pos="2244725" algn="l"/>
                          <a:tab pos="2692400" algn="l"/>
                          <a:tab pos="3143250" algn="l"/>
                          <a:tab pos="3590925" algn="l"/>
                          <a:tab pos="4041775" algn="l"/>
                          <a:tab pos="4489450" algn="l"/>
                          <a:tab pos="4940300" algn="l"/>
                          <a:tab pos="5387975" algn="l"/>
                          <a:tab pos="5838825" algn="l"/>
                          <a:tab pos="6286500" algn="l"/>
                          <a:tab pos="6737350" algn="l"/>
                          <a:tab pos="7185025" algn="l"/>
                          <a:tab pos="7635875" algn="l"/>
                          <a:tab pos="8083550" algn="l"/>
                          <a:tab pos="8534400" algn="l"/>
                          <a:tab pos="8982075" algn="l"/>
                        </a:tabLst>
                      </a:pPr>
                      <a:r>
                        <a:rPr kumimoji="0" lang="ru-RU" altLang="ru-RU" sz="100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Отсутствует администратор холла</a:t>
                      </a:r>
                      <a:endParaRPr kumimoji="0" lang="ru-RU" altLang="ru-RU" sz="1000" u="none" strike="noStrike" cap="none" normalizeH="0" baseline="0" dirty="0">
                        <a:ln>
                          <a:noFill/>
                        </a:ln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4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5350" algn="l"/>
                          <a:tab pos="1346200" algn="l"/>
                          <a:tab pos="1793875" algn="l"/>
                          <a:tab pos="2244725" algn="l"/>
                          <a:tab pos="2692400" algn="l"/>
                          <a:tab pos="3143250" algn="l"/>
                          <a:tab pos="3590925" algn="l"/>
                          <a:tab pos="4041775" algn="l"/>
                          <a:tab pos="4489450" algn="l"/>
                          <a:tab pos="4940300" algn="l"/>
                          <a:tab pos="5387975" algn="l"/>
                          <a:tab pos="5838825" algn="l"/>
                          <a:tab pos="6286500" algn="l"/>
                          <a:tab pos="6737350" algn="l"/>
                          <a:tab pos="7185025" algn="l"/>
                          <a:tab pos="7635875" algn="l"/>
                          <a:tab pos="8083550" algn="l"/>
                          <a:tab pos="8534400" algn="l"/>
                          <a:tab pos="8982075" algn="l"/>
                        </a:tabLst>
                      </a:pPr>
                      <a:endParaRPr kumimoji="0" lang="ru-RU" alt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Microsoft YaHei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5400" marR="5400" marT="0" marB="0" horzOverflow="overflow">
                    <a:lnL w="6350" cap="flat" cmpd="sng" algn="ctr">
                      <a:solidFill>
                        <a:srgbClr val="AAE2CA"/>
                      </a:solidFill>
                      <a:prstDash val="solid"/>
                      <a:miter lim="800000"/>
                    </a:lnL>
                    <a:lnR w="6350" cap="flat" cmpd="sng" algn="ctr">
                      <a:solidFill>
                        <a:srgbClr val="AAE2CA"/>
                      </a:solidFill>
                      <a:prstDash val="solid"/>
                      <a:miter lim="800000"/>
                    </a:lnR>
                    <a:lnT w="6350" cap="flat" cmpd="sng" algn="ctr">
                      <a:solidFill>
                        <a:srgbClr val="AAE2CA"/>
                      </a:solidFill>
                      <a:prstDash val="solid"/>
                      <a:miter lim="800000"/>
                    </a:lnT>
                    <a:lnB w="6350" cap="flat" cmpd="sng" algn="ctr">
                      <a:solidFill>
                        <a:srgbClr val="AAE2CA"/>
                      </a:solidFill>
                      <a:prstDash val="solid"/>
                      <a:miter lim="8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449580" rtl="0" eaLnBrk="1" fontAlgn="base" latinLnBrk="0" hangingPunct="1">
                        <a:lnSpc>
                          <a:spcPct val="104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Arial" panose="020B0604020202020204" pitchFamily="34" charset="0"/>
                        <a:buNone/>
                        <a:tabLst>
                          <a:tab pos="228600" algn="l"/>
                          <a:tab pos="676275" algn="l"/>
                          <a:tab pos="1123950" algn="l"/>
                          <a:tab pos="1574800" algn="l"/>
                          <a:tab pos="2022475" algn="l"/>
                          <a:tab pos="2473325" algn="l"/>
                          <a:tab pos="2921000" algn="l"/>
                          <a:tab pos="3371850" algn="l"/>
                          <a:tab pos="3819525" algn="l"/>
                          <a:tab pos="4270375" algn="l"/>
                          <a:tab pos="4718050" algn="l"/>
                          <a:tab pos="5168900" algn="l"/>
                          <a:tab pos="5616575" algn="l"/>
                          <a:tab pos="6067425" algn="l"/>
                          <a:tab pos="6515100" algn="l"/>
                          <a:tab pos="6965950" algn="l"/>
                          <a:tab pos="7413625" algn="l"/>
                          <a:tab pos="7864475" algn="l"/>
                          <a:tab pos="8312150" algn="l"/>
                          <a:tab pos="8763000" algn="l"/>
                          <a:tab pos="9210675" algn="l"/>
                        </a:tabLst>
                      </a:pPr>
                      <a:r>
                        <a:rPr kumimoji="0" lang="ru-RU" altLang="ru-RU" sz="100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Возложить обязанности  администратора на одного из регистраторов</a:t>
                      </a:r>
                      <a:endParaRPr kumimoji="0" lang="ru-RU" altLang="ru-RU" sz="1000" u="none" strike="noStrike" cap="none" normalizeH="0" baseline="0" dirty="0">
                        <a:ln>
                          <a:noFill/>
                        </a:ln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just" defTabSz="449580" rtl="0" eaLnBrk="1" fontAlgn="base" latinLnBrk="0" hangingPunct="1">
                        <a:lnSpc>
                          <a:spcPct val="104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Arial" panose="020B0604020202020204" pitchFamily="34" charset="0"/>
                        <a:buNone/>
                        <a:tabLst>
                          <a:tab pos="228600" algn="l"/>
                          <a:tab pos="676275" algn="l"/>
                          <a:tab pos="1123950" algn="l"/>
                          <a:tab pos="1574800" algn="l"/>
                          <a:tab pos="2022475" algn="l"/>
                          <a:tab pos="2473325" algn="l"/>
                          <a:tab pos="2921000" algn="l"/>
                          <a:tab pos="3371850" algn="l"/>
                          <a:tab pos="3819525" algn="l"/>
                          <a:tab pos="4270375" algn="l"/>
                          <a:tab pos="4718050" algn="l"/>
                          <a:tab pos="5168900" algn="l"/>
                          <a:tab pos="5616575" algn="l"/>
                          <a:tab pos="6067425" algn="l"/>
                          <a:tab pos="6515100" algn="l"/>
                          <a:tab pos="6965950" algn="l"/>
                          <a:tab pos="7413625" algn="l"/>
                          <a:tab pos="7864475" algn="l"/>
                          <a:tab pos="8312150" algn="l"/>
                          <a:tab pos="8763000" algn="l"/>
                          <a:tab pos="9210675" algn="l"/>
                        </a:tabLst>
                      </a:pPr>
                      <a:endParaRPr kumimoji="0" lang="ru-RU" altLang="ru-RU" sz="1000" u="none" strike="noStrike" cap="none" normalizeH="0" baseline="0" dirty="0">
                        <a:ln>
                          <a:noFill/>
                        </a:ln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just" defTabSz="449580" rtl="0" eaLnBrk="1" fontAlgn="base" latinLnBrk="0" hangingPunct="1">
                        <a:lnSpc>
                          <a:spcPct val="104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Arial" panose="020B0604020202020204" pitchFamily="34" charset="0"/>
                        <a:buNone/>
                        <a:tabLst>
                          <a:tab pos="228600" algn="l"/>
                          <a:tab pos="676275" algn="l"/>
                          <a:tab pos="1123950" algn="l"/>
                          <a:tab pos="1574800" algn="l"/>
                          <a:tab pos="2022475" algn="l"/>
                          <a:tab pos="2473325" algn="l"/>
                          <a:tab pos="2921000" algn="l"/>
                          <a:tab pos="3371850" algn="l"/>
                          <a:tab pos="3819525" algn="l"/>
                          <a:tab pos="4270375" algn="l"/>
                          <a:tab pos="4718050" algn="l"/>
                          <a:tab pos="5168900" algn="l"/>
                          <a:tab pos="5616575" algn="l"/>
                          <a:tab pos="6067425" algn="l"/>
                          <a:tab pos="6515100" algn="l"/>
                          <a:tab pos="6965950" algn="l"/>
                          <a:tab pos="7413625" algn="l"/>
                          <a:tab pos="7864475" algn="l"/>
                          <a:tab pos="8312150" algn="l"/>
                          <a:tab pos="8763000" algn="l"/>
                          <a:tab pos="9210675" algn="l"/>
                        </a:tabLst>
                      </a:pPr>
                      <a:r>
                        <a:rPr kumimoji="0" lang="ru-RU" altLang="ru-RU" sz="100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Выделить администратора холла</a:t>
                      </a:r>
                      <a:endParaRPr kumimoji="0" lang="ru-RU" altLang="ru-RU" sz="1000" u="none" strike="noStrike" cap="none" normalizeH="0" baseline="0" dirty="0">
                        <a:ln>
                          <a:noFill/>
                        </a:ln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just" defTabSz="449580" rtl="0" eaLnBrk="1" fontAlgn="base" latinLnBrk="0" hangingPunct="1">
                        <a:lnSpc>
                          <a:spcPct val="104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Arial" panose="020B0604020202020204" pitchFamily="34" charset="0"/>
                        <a:buNone/>
                        <a:tabLst>
                          <a:tab pos="228600" algn="l"/>
                          <a:tab pos="676275" algn="l"/>
                          <a:tab pos="1123950" algn="l"/>
                          <a:tab pos="1574800" algn="l"/>
                          <a:tab pos="2022475" algn="l"/>
                          <a:tab pos="2473325" algn="l"/>
                          <a:tab pos="2921000" algn="l"/>
                          <a:tab pos="3371850" algn="l"/>
                          <a:tab pos="3819525" algn="l"/>
                          <a:tab pos="4270375" algn="l"/>
                          <a:tab pos="4718050" algn="l"/>
                          <a:tab pos="5168900" algn="l"/>
                          <a:tab pos="5616575" algn="l"/>
                          <a:tab pos="6067425" algn="l"/>
                          <a:tab pos="6515100" algn="l"/>
                          <a:tab pos="6965950" algn="l"/>
                          <a:tab pos="7413625" algn="l"/>
                          <a:tab pos="7864475" algn="l"/>
                          <a:tab pos="8312150" algn="l"/>
                          <a:tab pos="8763000" algn="l"/>
                          <a:tab pos="9210675" algn="l"/>
                        </a:tabLst>
                      </a:pPr>
                      <a:endParaRPr kumimoji="0" lang="ru-RU" altLang="ru-RU" sz="1000" u="none" strike="noStrike" cap="none" normalizeH="0" baseline="0" dirty="0">
                        <a:ln>
                          <a:noFill/>
                        </a:ln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just" defTabSz="449580" rtl="0" eaLnBrk="1" fontAlgn="base" latinLnBrk="0" hangingPunct="1">
                        <a:lnSpc>
                          <a:spcPct val="104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Arial" panose="020B0604020202020204" pitchFamily="34" charset="0"/>
                        <a:buNone/>
                        <a:tabLst>
                          <a:tab pos="228600" algn="l"/>
                          <a:tab pos="676275" algn="l"/>
                          <a:tab pos="1123950" algn="l"/>
                          <a:tab pos="1574800" algn="l"/>
                          <a:tab pos="2022475" algn="l"/>
                          <a:tab pos="2473325" algn="l"/>
                          <a:tab pos="2921000" algn="l"/>
                          <a:tab pos="3371850" algn="l"/>
                          <a:tab pos="3819525" algn="l"/>
                          <a:tab pos="4270375" algn="l"/>
                          <a:tab pos="4718050" algn="l"/>
                          <a:tab pos="5168900" algn="l"/>
                          <a:tab pos="5616575" algn="l"/>
                          <a:tab pos="6067425" algn="l"/>
                          <a:tab pos="6515100" algn="l"/>
                          <a:tab pos="6965950" algn="l"/>
                          <a:tab pos="7413625" algn="l"/>
                          <a:tab pos="7864475" algn="l"/>
                          <a:tab pos="8312150" algn="l"/>
                          <a:tab pos="8763000" algn="l"/>
                          <a:tab pos="9210675" algn="l"/>
                        </a:tabLst>
                      </a:pPr>
                      <a:r>
                        <a:rPr kumimoji="0" lang="ru-RU" altLang="ru-RU" sz="100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Разработать памятки для пациентов с маршрутизацией  в зависимости от цели обращения</a:t>
                      </a:r>
                    </a:p>
                  </a:txBody>
                  <a:tcPr marL="5400" marR="5400" marT="0" marB="0" horzOverflow="overflow">
                    <a:lnL w="6350" cap="flat" cmpd="sng" algn="ctr">
                      <a:solidFill>
                        <a:srgbClr val="AAE2CA"/>
                      </a:solidFill>
                      <a:prstDash val="solid"/>
                      <a:miter lim="800000"/>
                    </a:lnL>
                    <a:lnR w="6350" cap="flat" cmpd="sng" algn="ctr">
                      <a:solidFill>
                        <a:srgbClr val="AAE2CA"/>
                      </a:solidFill>
                      <a:prstDash val="solid"/>
                      <a:miter lim="800000"/>
                    </a:lnR>
                    <a:lnT w="6350" cap="flat" cmpd="sng" algn="ctr">
                      <a:solidFill>
                        <a:srgbClr val="AAE2CA"/>
                      </a:solidFill>
                      <a:prstDash val="solid"/>
                      <a:miter lim="800000"/>
                    </a:lnT>
                    <a:lnB w="6350" cap="flat" cmpd="sng" algn="ctr">
                      <a:solidFill>
                        <a:srgbClr val="AAE2CA"/>
                      </a:solidFill>
                      <a:prstDash val="solid"/>
                      <a:miter lim="8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49580" rtl="0" eaLnBrk="1" fontAlgn="base" latinLnBrk="0" hangingPunct="1">
                        <a:lnSpc>
                          <a:spcPct val="104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5350" algn="l"/>
                          <a:tab pos="1346200" algn="l"/>
                          <a:tab pos="1793875" algn="l"/>
                          <a:tab pos="2244725" algn="l"/>
                          <a:tab pos="2692400" algn="l"/>
                          <a:tab pos="3143250" algn="l"/>
                          <a:tab pos="3590925" algn="l"/>
                          <a:tab pos="4041775" algn="l"/>
                          <a:tab pos="4489450" algn="l"/>
                          <a:tab pos="4940300" algn="l"/>
                          <a:tab pos="5387975" algn="l"/>
                          <a:tab pos="5838825" algn="l"/>
                          <a:tab pos="6286500" algn="l"/>
                          <a:tab pos="6737350" algn="l"/>
                          <a:tab pos="7185025" algn="l"/>
                          <a:tab pos="7635875" algn="l"/>
                          <a:tab pos="8083550" algn="l"/>
                          <a:tab pos="8534400" algn="l"/>
                          <a:tab pos="8982075" algn="l"/>
                        </a:tabLst>
                      </a:pPr>
                      <a:r>
                        <a:rPr kumimoji="0" lang="ru-RU" altLang="ru-RU" sz="100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000" u="none" strike="noStrike" cap="none" normalizeH="0" baseline="0" dirty="0">
                        <a:ln>
                          <a:noFill/>
                        </a:ln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449580" rtl="0" eaLnBrk="1" fontAlgn="base" latinLnBrk="0" hangingPunct="1">
                        <a:lnSpc>
                          <a:spcPct val="104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5350" algn="l"/>
                          <a:tab pos="1346200" algn="l"/>
                          <a:tab pos="1793875" algn="l"/>
                          <a:tab pos="2244725" algn="l"/>
                          <a:tab pos="2692400" algn="l"/>
                          <a:tab pos="3143250" algn="l"/>
                          <a:tab pos="3590925" algn="l"/>
                          <a:tab pos="4041775" algn="l"/>
                          <a:tab pos="4489450" algn="l"/>
                          <a:tab pos="4940300" algn="l"/>
                          <a:tab pos="5387975" algn="l"/>
                          <a:tab pos="5838825" algn="l"/>
                          <a:tab pos="6286500" algn="l"/>
                          <a:tab pos="6737350" algn="l"/>
                          <a:tab pos="7185025" algn="l"/>
                          <a:tab pos="7635875" algn="l"/>
                          <a:tab pos="8083550" algn="l"/>
                          <a:tab pos="8534400" algn="l"/>
                          <a:tab pos="8982075" algn="l"/>
                        </a:tabLst>
                      </a:pPr>
                      <a:r>
                        <a:rPr kumimoji="0" lang="ru-RU" altLang="ru-RU" sz="100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000" u="none" strike="noStrike" cap="none" normalizeH="0" baseline="0" dirty="0">
                        <a:ln>
                          <a:noFill/>
                        </a:ln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449580" rtl="0" eaLnBrk="1" fontAlgn="base" latinLnBrk="0" hangingPunct="1">
                        <a:lnSpc>
                          <a:spcPct val="104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5350" algn="l"/>
                          <a:tab pos="1346200" algn="l"/>
                          <a:tab pos="1793875" algn="l"/>
                          <a:tab pos="2244725" algn="l"/>
                          <a:tab pos="2692400" algn="l"/>
                          <a:tab pos="3143250" algn="l"/>
                          <a:tab pos="3590925" algn="l"/>
                          <a:tab pos="4041775" algn="l"/>
                          <a:tab pos="4489450" algn="l"/>
                          <a:tab pos="4940300" algn="l"/>
                          <a:tab pos="5387975" algn="l"/>
                          <a:tab pos="5838825" algn="l"/>
                          <a:tab pos="6286500" algn="l"/>
                          <a:tab pos="6737350" algn="l"/>
                          <a:tab pos="7185025" algn="l"/>
                          <a:tab pos="7635875" algn="l"/>
                          <a:tab pos="8083550" algn="l"/>
                          <a:tab pos="8534400" algn="l"/>
                          <a:tab pos="8982075" algn="l"/>
                        </a:tabLst>
                      </a:pPr>
                      <a:r>
                        <a:rPr kumimoji="0" lang="ru-RU" altLang="ru-RU" sz="100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900-1800 сек</a:t>
                      </a:r>
                      <a:endParaRPr kumimoji="0" lang="ru-RU" alt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Microsoft YaHei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5400" marR="5400" marT="0" marB="0" horzOverflow="overflow">
                    <a:lnL w="6350" cap="flat" cmpd="sng" algn="ctr">
                      <a:solidFill>
                        <a:srgbClr val="AAE2CA"/>
                      </a:solidFill>
                      <a:prstDash val="solid"/>
                      <a:miter lim="800000"/>
                    </a:lnL>
                    <a:lnR w="6350" cap="flat" cmpd="sng" algn="ctr">
                      <a:solidFill>
                        <a:srgbClr val="AAE2CA"/>
                      </a:solidFill>
                      <a:prstDash val="solid"/>
                      <a:miter lim="800000"/>
                    </a:lnR>
                    <a:lnT w="6350" cap="flat" cmpd="sng" algn="ctr">
                      <a:solidFill>
                        <a:srgbClr val="AAE2CA"/>
                      </a:solidFill>
                      <a:prstDash val="solid"/>
                      <a:miter lim="800000"/>
                    </a:lnT>
                    <a:lnB w="6350" cap="flat" cmpd="sng" algn="ctr">
                      <a:solidFill>
                        <a:srgbClr val="AAE2CA"/>
                      </a:solidFill>
                      <a:prstDash val="solid"/>
                      <a:miter lim="8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48310">
                <a:tc>
                  <a:txBody>
                    <a:bodyPr/>
                    <a:lstStyle/>
                    <a:p>
                      <a:pPr marL="0" marR="0" lvl="0" indent="0" algn="ctr" defTabSz="449580" rtl="0" eaLnBrk="1" fontAlgn="base" latinLnBrk="0" hangingPunct="1">
                        <a:lnSpc>
                          <a:spcPct val="104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5350" algn="l"/>
                          <a:tab pos="1346200" algn="l"/>
                          <a:tab pos="1793875" algn="l"/>
                          <a:tab pos="2244725" algn="l"/>
                          <a:tab pos="2692400" algn="l"/>
                          <a:tab pos="3143250" algn="l"/>
                          <a:tab pos="3590925" algn="l"/>
                          <a:tab pos="4041775" algn="l"/>
                          <a:tab pos="4489450" algn="l"/>
                          <a:tab pos="4940300" algn="l"/>
                          <a:tab pos="5387975" algn="l"/>
                          <a:tab pos="5838825" algn="l"/>
                          <a:tab pos="6286500" algn="l"/>
                          <a:tab pos="6737350" algn="l"/>
                          <a:tab pos="7185025" algn="l"/>
                          <a:tab pos="7635875" algn="l"/>
                          <a:tab pos="8083550" algn="l"/>
                          <a:tab pos="8534400" algn="l"/>
                          <a:tab pos="8982075" algn="l"/>
                        </a:tabLst>
                      </a:pPr>
                      <a:r>
                        <a:rPr kumimoji="0" lang="ru-RU" altLang="ru-RU" sz="1000" u="none" strike="noStrike" cap="none" normalizeH="0" baseline="0" dirty="0">
                          <a:ln>
                            <a:noFill/>
                          </a:ln>
                          <a:solidFill>
                            <a:srgbClr val="7E5F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</a:t>
                      </a:r>
                      <a:endParaRPr kumimoji="0" lang="ru-RU" altLang="ru-RU" sz="1000" b="1" i="0" u="none" strike="noStrike" cap="none" normalizeH="0" baseline="0" dirty="0">
                        <a:ln>
                          <a:noFill/>
                        </a:ln>
                        <a:solidFill>
                          <a:srgbClr val="7E5F00"/>
                        </a:solidFill>
                        <a:effectLst/>
                        <a:latin typeface="Times New Roman" panose="02020603050405020304" pitchFamily="18" charset="0"/>
                        <a:ea typeface="Microsoft YaHei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5400" marR="5400" marT="0" marB="0" horzOverflow="overflow">
                    <a:lnL w="6350" cap="flat" cmpd="sng" algn="ctr">
                      <a:solidFill>
                        <a:srgbClr val="AAE2CA"/>
                      </a:solidFill>
                      <a:prstDash val="solid"/>
                      <a:miter lim="800000"/>
                    </a:lnL>
                    <a:lnR w="6350" cap="flat" cmpd="sng" algn="ctr">
                      <a:solidFill>
                        <a:srgbClr val="AAE2CA"/>
                      </a:solidFill>
                      <a:prstDash val="solid"/>
                      <a:miter lim="800000"/>
                    </a:lnR>
                    <a:lnT w="6350" cap="flat" cmpd="sng" algn="ctr">
                      <a:solidFill>
                        <a:srgbClr val="AAE2CA"/>
                      </a:solidFill>
                      <a:prstDash val="solid"/>
                      <a:miter lim="800000"/>
                    </a:lnT>
                    <a:lnB w="6350" cap="flat" cmpd="sng" algn="ctr">
                      <a:solidFill>
                        <a:srgbClr val="AAE2CA"/>
                      </a:solidFill>
                      <a:prstDash val="solid"/>
                      <a:miter lim="800000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580" rtl="0" eaLnBrk="1" fontAlgn="base" latinLnBrk="0" hangingPunct="1">
                        <a:lnSpc>
                          <a:spcPct val="104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5350" algn="l"/>
                          <a:tab pos="1346200" algn="l"/>
                          <a:tab pos="1793875" algn="l"/>
                          <a:tab pos="2244725" algn="l"/>
                          <a:tab pos="2692400" algn="l"/>
                          <a:tab pos="3143250" algn="l"/>
                          <a:tab pos="3590925" algn="l"/>
                          <a:tab pos="4041775" algn="l"/>
                          <a:tab pos="4489450" algn="l"/>
                          <a:tab pos="4940300" algn="l"/>
                          <a:tab pos="5387975" algn="l"/>
                          <a:tab pos="5838825" algn="l"/>
                          <a:tab pos="6286500" algn="l"/>
                          <a:tab pos="6737350" algn="l"/>
                          <a:tab pos="7185025" algn="l"/>
                          <a:tab pos="7635875" algn="l"/>
                          <a:tab pos="8083550" algn="l"/>
                          <a:tab pos="8534400" algn="l"/>
                          <a:tab pos="8982075" algn="l"/>
                        </a:tabLst>
                      </a:pPr>
                      <a:endParaRPr kumimoji="0" lang="ru-RU" altLang="ru-RU" sz="1000" u="none" strike="noStrike" cap="none" normalizeH="0" baseline="0" dirty="0">
                        <a:ln>
                          <a:noFill/>
                        </a:ln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44958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5350" algn="l"/>
                          <a:tab pos="1346200" algn="l"/>
                          <a:tab pos="1793875" algn="l"/>
                          <a:tab pos="2244725" algn="l"/>
                          <a:tab pos="2692400" algn="l"/>
                          <a:tab pos="3143250" algn="l"/>
                          <a:tab pos="3590925" algn="l"/>
                          <a:tab pos="4041775" algn="l"/>
                          <a:tab pos="4489450" algn="l"/>
                          <a:tab pos="4940300" algn="l"/>
                          <a:tab pos="5387975" algn="l"/>
                          <a:tab pos="5838825" algn="l"/>
                          <a:tab pos="6286500" algn="l"/>
                          <a:tab pos="6737350" algn="l"/>
                          <a:tab pos="7185025" algn="l"/>
                          <a:tab pos="7635875" algn="l"/>
                          <a:tab pos="8083550" algn="l"/>
                          <a:tab pos="8534400" algn="l"/>
                          <a:tab pos="8982075" algn="l"/>
                        </a:tabLst>
                      </a:pPr>
                      <a:r>
                        <a:rPr kumimoji="0" lang="ru-RU" altLang="ru-RU" sz="100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Отвлечение врача педиатра на приеме</a:t>
                      </a:r>
                      <a:endParaRPr kumimoji="0" lang="ru-RU" alt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Microsoft YaHei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5400" marR="5400" marT="0" marB="0" horzOverflow="overflow">
                    <a:lnL w="6350" cap="flat" cmpd="sng" algn="ctr">
                      <a:solidFill>
                        <a:srgbClr val="AAE2CA"/>
                      </a:solidFill>
                      <a:prstDash val="solid"/>
                      <a:miter lim="800000"/>
                    </a:lnL>
                    <a:lnR w="6350" cap="flat" cmpd="sng" algn="ctr">
                      <a:solidFill>
                        <a:srgbClr val="AAE2CA"/>
                      </a:solidFill>
                      <a:prstDash val="solid"/>
                      <a:miter lim="800000"/>
                    </a:lnR>
                    <a:lnT w="6350" cap="flat" cmpd="sng" algn="ctr">
                      <a:solidFill>
                        <a:srgbClr val="AAE2CA"/>
                      </a:solidFill>
                      <a:prstDash val="solid"/>
                      <a:miter lim="800000"/>
                    </a:lnT>
                    <a:lnB w="6350" cap="flat" cmpd="sng" algn="ctr">
                      <a:solidFill>
                        <a:srgbClr val="AAE2CA"/>
                      </a:solidFill>
                      <a:prstDash val="solid"/>
                      <a:miter lim="8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580" rtl="0" eaLnBrk="1" fontAlgn="base" latinLnBrk="0" hangingPunct="1">
                        <a:lnSpc>
                          <a:spcPct val="104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5350" algn="l"/>
                          <a:tab pos="1346200" algn="l"/>
                          <a:tab pos="1793875" algn="l"/>
                          <a:tab pos="2244725" algn="l"/>
                          <a:tab pos="2692400" algn="l"/>
                          <a:tab pos="3143250" algn="l"/>
                          <a:tab pos="3590925" algn="l"/>
                          <a:tab pos="4041775" algn="l"/>
                          <a:tab pos="4489450" algn="l"/>
                          <a:tab pos="4940300" algn="l"/>
                          <a:tab pos="5387975" algn="l"/>
                          <a:tab pos="5838825" algn="l"/>
                          <a:tab pos="6286500" algn="l"/>
                          <a:tab pos="6737350" algn="l"/>
                          <a:tab pos="7185025" algn="l"/>
                          <a:tab pos="7635875" algn="l"/>
                          <a:tab pos="8083550" algn="l"/>
                          <a:tab pos="8534400" algn="l"/>
                          <a:tab pos="8982075" algn="l"/>
                        </a:tabLst>
                        <a:defRPr/>
                      </a:pPr>
                      <a:r>
                        <a:rPr kumimoji="0" lang="ru-RU" altLang="ru-RU" sz="100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Родитель/законный представитель с ребенком обращаются в кабинет педиатра за  формой для прохождения </a:t>
                      </a:r>
                      <a:r>
                        <a:rPr kumimoji="0" lang="ru-RU" altLang="ru-RU" sz="100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проф</a:t>
                      </a:r>
                      <a:r>
                        <a:rPr kumimoji="0" lang="ru-RU" altLang="ru-RU" sz="100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осмотра для ПМПК</a:t>
                      </a:r>
                      <a:endParaRPr kumimoji="0" lang="ru-RU" altLang="ru-RU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Microsoft YaHei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5400" marR="5400" marT="0" marB="0" horzOverflow="overflow">
                    <a:lnL w="6350" cap="flat" cmpd="sng" algn="ctr">
                      <a:solidFill>
                        <a:srgbClr val="AAE2CA"/>
                      </a:solidFill>
                      <a:prstDash val="solid"/>
                      <a:miter lim="800000"/>
                    </a:lnL>
                    <a:lnR w="6350" cap="flat" cmpd="sng" algn="ctr">
                      <a:solidFill>
                        <a:srgbClr val="AAE2CA"/>
                      </a:solidFill>
                      <a:prstDash val="solid"/>
                      <a:miter lim="800000"/>
                    </a:lnR>
                    <a:lnT w="6350" cap="flat" cmpd="sng" algn="ctr">
                      <a:solidFill>
                        <a:srgbClr val="AAE2CA"/>
                      </a:solidFill>
                      <a:prstDash val="solid"/>
                      <a:miter lim="800000"/>
                    </a:lnT>
                    <a:lnB w="6350" cap="flat" cmpd="sng" algn="ctr">
                      <a:solidFill>
                        <a:srgbClr val="AAE2CA"/>
                      </a:solidFill>
                      <a:prstDash val="solid"/>
                      <a:miter lim="8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2000"/>
                        </a:lnSpc>
                        <a:spcBef>
                          <a:spcPct val="0"/>
                        </a:spcBef>
                        <a:spcAft>
                          <a:spcPts val="1425"/>
                        </a:spcAft>
                        <a:buClrTx/>
                        <a:buSzTx/>
                        <a:buFontTx/>
                        <a:buNone/>
                        <a:tabLst>
                          <a:tab pos="0" algn="l"/>
                          <a:tab pos="447675" algn="l"/>
                          <a:tab pos="895350" algn="l"/>
                          <a:tab pos="1346200" algn="l"/>
                          <a:tab pos="1793875" algn="l"/>
                          <a:tab pos="2244725" algn="l"/>
                          <a:tab pos="2692400" algn="l"/>
                          <a:tab pos="3143250" algn="l"/>
                          <a:tab pos="3590925" algn="l"/>
                          <a:tab pos="4041775" algn="l"/>
                          <a:tab pos="4489450" algn="l"/>
                          <a:tab pos="4940300" algn="l"/>
                          <a:tab pos="5387975" algn="l"/>
                          <a:tab pos="5838825" algn="l"/>
                          <a:tab pos="6286500" algn="l"/>
                          <a:tab pos="6737350" algn="l"/>
                          <a:tab pos="7185025" algn="l"/>
                          <a:tab pos="7635875" algn="l"/>
                          <a:tab pos="8083550" algn="l"/>
                          <a:tab pos="8534400" algn="l"/>
                          <a:tab pos="8982075" algn="l"/>
                        </a:tabLst>
                        <a:defRPr/>
                      </a:pPr>
                      <a:r>
                        <a:rPr kumimoji="0" lang="ru-RU" altLang="ru-RU" sz="100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Отсутствует </a:t>
                      </a:r>
                      <a:r>
                        <a:rPr kumimoji="0" lang="ru-RU" altLang="ru-RU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Microsoft YaHei" panose="020B0503020204020204" pitchFamily="34" charset="-122"/>
                          <a:cs typeface="Times New Roman" panose="02020603050405020304" pitchFamily="18" charset="0"/>
                        </a:rPr>
                        <a:t>к</a:t>
                      </a:r>
                      <a:r>
                        <a:rPr kumimoji="0" lang="ru-RU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Microsoft YaHei" panose="020B0503020204020204" pitchFamily="34" charset="-122"/>
                          <a:cs typeface="Times New Roman" panose="02020603050405020304" pitchFamily="18" charset="0"/>
                        </a:rPr>
                        <a:t>абинет педиатра </a:t>
                      </a:r>
                      <a:r>
                        <a:rPr lang="ru-RU" altLang="ru-RU" sz="1000" dirty="0" err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ООМПНв</a:t>
                      </a:r>
                      <a:r>
                        <a:rPr lang="ru-RU" alt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ОУ </a:t>
                      </a:r>
                      <a:r>
                        <a:rPr kumimoji="0" lang="ru-RU" altLang="ru-RU" sz="100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для оформления формы направления на ПМПК и создания маршрутного листа</a:t>
                      </a:r>
                      <a:endParaRPr kumimoji="0" lang="ru-RU" altLang="ru-RU" sz="1000" u="none" strike="noStrike" cap="none" normalizeH="0" baseline="0" dirty="0">
                        <a:ln>
                          <a:noFill/>
                        </a:ln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92000"/>
                        </a:lnSpc>
                        <a:spcBef>
                          <a:spcPct val="0"/>
                        </a:spcBef>
                        <a:spcAft>
                          <a:spcPts val="1425"/>
                        </a:spcAft>
                        <a:buClrTx/>
                        <a:buSzTx/>
                        <a:buFontTx/>
                        <a:buNone/>
                        <a:tabLst>
                          <a:tab pos="0" algn="l"/>
                          <a:tab pos="447675" algn="l"/>
                          <a:tab pos="895350" algn="l"/>
                          <a:tab pos="1346200" algn="l"/>
                          <a:tab pos="1793875" algn="l"/>
                          <a:tab pos="2244725" algn="l"/>
                          <a:tab pos="2692400" algn="l"/>
                          <a:tab pos="3143250" algn="l"/>
                          <a:tab pos="3590925" algn="l"/>
                          <a:tab pos="4041775" algn="l"/>
                          <a:tab pos="4489450" algn="l"/>
                          <a:tab pos="4940300" algn="l"/>
                          <a:tab pos="5387975" algn="l"/>
                          <a:tab pos="5838825" algn="l"/>
                          <a:tab pos="6286500" algn="l"/>
                          <a:tab pos="6737350" algn="l"/>
                          <a:tab pos="7185025" algn="l"/>
                          <a:tab pos="7635875" algn="l"/>
                          <a:tab pos="8083550" algn="l"/>
                          <a:tab pos="8534400" algn="l"/>
                          <a:tab pos="8982075" algn="l"/>
                        </a:tabLst>
                        <a:defRPr/>
                      </a:pPr>
                      <a:r>
                        <a:rPr kumimoji="0" lang="ru-RU" altLang="ru-RU" sz="100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icrosoft YaHei" panose="020B0503020204020204" pitchFamily="34" charset="-122"/>
                          <a:cs typeface="Times New Roman" panose="02020603050405020304" pitchFamily="18" charset="0"/>
                        </a:rPr>
                        <a:t>Не распределены обязанности между врачом педиатром и медицинской сестрой</a:t>
                      </a:r>
                    </a:p>
                  </a:txBody>
                  <a:tcPr marL="5400" marR="5400" marT="0" marB="0" horzOverflow="overflow">
                    <a:lnL w="6350" cap="flat" cmpd="sng" algn="ctr">
                      <a:solidFill>
                        <a:srgbClr val="AAE2CA"/>
                      </a:solidFill>
                      <a:prstDash val="solid"/>
                      <a:miter lim="800000"/>
                    </a:lnL>
                    <a:lnR w="6350" cap="flat" cmpd="sng" algn="ctr">
                      <a:solidFill>
                        <a:srgbClr val="AAE2CA"/>
                      </a:solidFill>
                      <a:prstDash val="solid"/>
                      <a:miter lim="800000"/>
                    </a:lnR>
                    <a:lnT w="6350" cap="flat" cmpd="sng" algn="ctr">
                      <a:solidFill>
                        <a:srgbClr val="AAE2CA"/>
                      </a:solidFill>
                      <a:prstDash val="solid"/>
                      <a:miter lim="800000"/>
                    </a:lnT>
                    <a:lnB w="6350" cap="flat" cmpd="sng" algn="ctr">
                      <a:solidFill>
                        <a:srgbClr val="AAE2CA"/>
                      </a:solidFill>
                      <a:prstDash val="solid"/>
                      <a:miter lim="8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449580" rtl="0" eaLnBrk="1" fontAlgn="base" latinLnBrk="0" hangingPunct="1">
                        <a:lnSpc>
                          <a:spcPct val="104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buNone/>
                        <a:tabLst>
                          <a:tab pos="228600" algn="l"/>
                          <a:tab pos="676275" algn="l"/>
                          <a:tab pos="1123950" algn="l"/>
                          <a:tab pos="1574800" algn="l"/>
                          <a:tab pos="2022475" algn="l"/>
                          <a:tab pos="2473325" algn="l"/>
                          <a:tab pos="2921000" algn="l"/>
                          <a:tab pos="3371850" algn="l"/>
                          <a:tab pos="3819525" algn="l"/>
                          <a:tab pos="4270375" algn="l"/>
                          <a:tab pos="4718050" algn="l"/>
                          <a:tab pos="5168900" algn="l"/>
                          <a:tab pos="5616575" algn="l"/>
                          <a:tab pos="6067425" algn="l"/>
                          <a:tab pos="6515100" algn="l"/>
                          <a:tab pos="6965950" algn="l"/>
                          <a:tab pos="7413625" algn="l"/>
                          <a:tab pos="7864475" algn="l"/>
                          <a:tab pos="8312150" algn="l"/>
                          <a:tab pos="8763000" algn="l"/>
                          <a:tab pos="9210675" algn="l"/>
                        </a:tabLst>
                        <a:defRPr/>
                      </a:pPr>
                      <a:r>
                        <a:rPr kumimoji="0" lang="ru-RU" altLang="ru-RU" sz="100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Выделить кабинет, провести косметический ремонт, оборудовать </a:t>
                      </a:r>
                      <a:r>
                        <a:rPr kumimoji="0" lang="ru-RU" altLang="ru-RU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Microsoft YaHei" panose="020B0503020204020204" pitchFamily="34" charset="-122"/>
                          <a:cs typeface="Times New Roman" panose="02020603050405020304" pitchFamily="18" charset="0"/>
                        </a:rPr>
                        <a:t>к</a:t>
                      </a:r>
                      <a:r>
                        <a:rPr kumimoji="0" lang="ru-RU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Microsoft YaHei" panose="020B0503020204020204" pitchFamily="34" charset="-122"/>
                          <a:cs typeface="Times New Roman" panose="02020603050405020304" pitchFamily="18" charset="0"/>
                        </a:rPr>
                        <a:t>абинет педиатра </a:t>
                      </a:r>
                      <a:r>
                        <a:rPr lang="ru-RU" altLang="ru-RU" sz="1000" dirty="0" err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ООМПНв</a:t>
                      </a:r>
                      <a:r>
                        <a:rPr lang="ru-RU" alt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ОУ</a:t>
                      </a:r>
                    </a:p>
                    <a:p>
                      <a:pPr marL="0" marR="0" lvl="0" indent="0" algn="just" defTabSz="449580" rtl="0" eaLnBrk="1" fontAlgn="base" latinLnBrk="0" hangingPunct="1">
                        <a:lnSpc>
                          <a:spcPct val="104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buNone/>
                        <a:tabLst>
                          <a:tab pos="228600" algn="l"/>
                          <a:tab pos="676275" algn="l"/>
                          <a:tab pos="1123950" algn="l"/>
                          <a:tab pos="1574800" algn="l"/>
                          <a:tab pos="2022475" algn="l"/>
                          <a:tab pos="2473325" algn="l"/>
                          <a:tab pos="2921000" algn="l"/>
                          <a:tab pos="3371850" algn="l"/>
                          <a:tab pos="3819525" algn="l"/>
                          <a:tab pos="4270375" algn="l"/>
                          <a:tab pos="4718050" algn="l"/>
                          <a:tab pos="5168900" algn="l"/>
                          <a:tab pos="5616575" algn="l"/>
                          <a:tab pos="6067425" algn="l"/>
                          <a:tab pos="6515100" algn="l"/>
                          <a:tab pos="6965950" algn="l"/>
                          <a:tab pos="7413625" algn="l"/>
                          <a:tab pos="7864475" algn="l"/>
                          <a:tab pos="8312150" algn="l"/>
                          <a:tab pos="8763000" algn="l"/>
                          <a:tab pos="9210675" algn="l"/>
                        </a:tabLst>
                        <a:defRPr/>
                      </a:pPr>
                      <a:r>
                        <a:rPr lang="ru-RU" alt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kumimoji="0" lang="ru-RU" altLang="ru-RU" sz="1000" u="none" strike="noStrike" kern="1200" cap="none" spc="0" normalizeH="0" baseline="0" noProof="0" dirty="0">
                        <a:ln>
                          <a:noFill/>
                        </a:ln>
                        <a:effectLst/>
                        <a:uLnTx/>
                        <a:uFillTx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just" defTabSz="449580" rtl="0" eaLnBrk="1" fontAlgn="base" latinLnBrk="0" hangingPunct="1">
                        <a:lnSpc>
                          <a:spcPct val="104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Arial" panose="020B0604020202020204" pitchFamily="34" charset="0"/>
                        <a:buNone/>
                        <a:tabLst>
                          <a:tab pos="228600" algn="l"/>
                          <a:tab pos="676275" algn="l"/>
                          <a:tab pos="1123950" algn="l"/>
                          <a:tab pos="1574800" algn="l"/>
                          <a:tab pos="2022475" algn="l"/>
                          <a:tab pos="2473325" algn="l"/>
                          <a:tab pos="2921000" algn="l"/>
                          <a:tab pos="3371850" algn="l"/>
                          <a:tab pos="3819525" algn="l"/>
                          <a:tab pos="4270375" algn="l"/>
                          <a:tab pos="4718050" algn="l"/>
                          <a:tab pos="5168900" algn="l"/>
                          <a:tab pos="5616575" algn="l"/>
                          <a:tab pos="6067425" algn="l"/>
                          <a:tab pos="6515100" algn="l"/>
                          <a:tab pos="6965950" algn="l"/>
                          <a:tab pos="7413625" algn="l"/>
                          <a:tab pos="7864475" algn="l"/>
                          <a:tab pos="8312150" algn="l"/>
                          <a:tab pos="8763000" algn="l"/>
                          <a:tab pos="9210675" algn="l"/>
                        </a:tabLst>
                        <a:defRPr/>
                      </a:pPr>
                      <a:r>
                        <a:rPr kumimoji="0" lang="ru-RU" altLang="ru-RU" sz="100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Разработать СОК для медицинской сестры по созданию маршрутного листа</a:t>
                      </a:r>
                      <a:endParaRPr kumimoji="0" lang="ru-RU" altLang="ru-RU" sz="1000" u="none" strike="noStrike" kern="1200" cap="none" spc="0" normalizeH="0" baseline="0" noProof="0" dirty="0">
                        <a:ln>
                          <a:noFill/>
                        </a:ln>
                        <a:effectLst/>
                        <a:uLnTx/>
                        <a:uFillTx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just" defTabSz="449580" rtl="0" eaLnBrk="1" fontAlgn="base" latinLnBrk="0" hangingPunct="1">
                        <a:lnSpc>
                          <a:spcPct val="104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buNone/>
                        <a:tabLst>
                          <a:tab pos="228600" algn="l"/>
                          <a:tab pos="676275" algn="l"/>
                          <a:tab pos="1123950" algn="l"/>
                          <a:tab pos="1574800" algn="l"/>
                          <a:tab pos="2022475" algn="l"/>
                          <a:tab pos="2473325" algn="l"/>
                          <a:tab pos="2921000" algn="l"/>
                          <a:tab pos="3371850" algn="l"/>
                          <a:tab pos="3819525" algn="l"/>
                          <a:tab pos="4270375" algn="l"/>
                          <a:tab pos="4718050" algn="l"/>
                          <a:tab pos="5168900" algn="l"/>
                          <a:tab pos="5616575" algn="l"/>
                          <a:tab pos="6067425" algn="l"/>
                          <a:tab pos="6515100" algn="l"/>
                          <a:tab pos="6965950" algn="l"/>
                          <a:tab pos="7413625" algn="l"/>
                          <a:tab pos="7864475" algn="l"/>
                          <a:tab pos="8312150" algn="l"/>
                          <a:tab pos="8763000" algn="l"/>
                          <a:tab pos="9210675" algn="l"/>
                        </a:tabLst>
                      </a:pPr>
                      <a:endParaRPr kumimoji="0" lang="ru-RU" alt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Microsoft YaHei" panose="020B0503020204020204" pitchFamily="34" charset="-122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just" defTabSz="449580" rtl="0" eaLnBrk="1" fontAlgn="base" latinLnBrk="0" hangingPunct="1">
                        <a:lnSpc>
                          <a:spcPct val="104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buNone/>
                        <a:tabLst>
                          <a:tab pos="228600" algn="l"/>
                          <a:tab pos="676275" algn="l"/>
                          <a:tab pos="1123950" algn="l"/>
                          <a:tab pos="1574800" algn="l"/>
                          <a:tab pos="2022475" algn="l"/>
                          <a:tab pos="2473325" algn="l"/>
                          <a:tab pos="2921000" algn="l"/>
                          <a:tab pos="3371850" algn="l"/>
                          <a:tab pos="3819525" algn="l"/>
                          <a:tab pos="4270375" algn="l"/>
                          <a:tab pos="4718050" algn="l"/>
                          <a:tab pos="5168900" algn="l"/>
                          <a:tab pos="5616575" algn="l"/>
                          <a:tab pos="6067425" algn="l"/>
                          <a:tab pos="6515100" algn="l"/>
                          <a:tab pos="6965950" algn="l"/>
                          <a:tab pos="7413625" algn="l"/>
                          <a:tab pos="7864475" algn="l"/>
                          <a:tab pos="8312150" algn="l"/>
                          <a:tab pos="8763000" algn="l"/>
                          <a:tab pos="9210675" algn="l"/>
                        </a:tabLst>
                      </a:pPr>
                      <a:r>
                        <a:rPr kumimoji="0" lang="ru-RU" alt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icrosoft YaHei" panose="020B0503020204020204" pitchFamily="34" charset="-122"/>
                          <a:cs typeface="Times New Roman" panose="02020603050405020304" pitchFamily="18" charset="0"/>
                        </a:rPr>
                        <a:t>Пересмотр перечня работ врача и медицинской сестры на приеме пациентов по разным видам обращения </a:t>
                      </a:r>
                    </a:p>
                  </a:txBody>
                  <a:tcPr marL="5400" marR="5400" marT="0" marB="0" horzOverflow="overflow">
                    <a:lnL w="6350" cap="flat" cmpd="sng" algn="ctr">
                      <a:solidFill>
                        <a:srgbClr val="AAE2CA"/>
                      </a:solidFill>
                      <a:prstDash val="solid"/>
                      <a:miter lim="800000"/>
                    </a:lnL>
                    <a:lnR w="6350" cap="flat" cmpd="sng" algn="ctr">
                      <a:solidFill>
                        <a:srgbClr val="AAE2CA"/>
                      </a:solidFill>
                      <a:prstDash val="solid"/>
                      <a:miter lim="800000"/>
                    </a:lnR>
                    <a:lnT w="6350" cap="flat" cmpd="sng" algn="ctr">
                      <a:solidFill>
                        <a:srgbClr val="AAE2CA"/>
                      </a:solidFill>
                      <a:prstDash val="solid"/>
                      <a:miter lim="800000"/>
                    </a:lnT>
                    <a:lnB w="6350" cap="flat" cmpd="sng" algn="ctr">
                      <a:solidFill>
                        <a:srgbClr val="AAE2CA"/>
                      </a:solidFill>
                      <a:prstDash val="solid"/>
                      <a:miter lim="8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4958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ru-RU" altLang="ru-RU" sz="80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2080- 4520</a:t>
                      </a:r>
                      <a:endParaRPr kumimoji="0" lang="ru-RU" altLang="ru-RU" sz="800" u="none" strike="noStrike" kern="1200" cap="none" spc="0" normalizeH="0" baseline="0" noProof="0" dirty="0">
                        <a:ln>
                          <a:noFill/>
                        </a:ln>
                        <a:effectLst/>
                        <a:uLnTx/>
                        <a:uFillTx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44958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ru-RU" altLang="ru-RU" sz="80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сек</a:t>
                      </a:r>
                      <a:endParaRPr kumimoji="0" lang="ru-RU" altLang="ru-RU" sz="800" u="none" strike="noStrike" kern="1200" cap="none" spc="0" normalizeH="0" baseline="0" noProof="0" dirty="0">
                        <a:ln>
                          <a:noFill/>
                        </a:ln>
                        <a:effectLst/>
                        <a:uLnTx/>
                        <a:uFillTx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449580" rtl="0" eaLnBrk="1" fontAlgn="base" latinLnBrk="0" hangingPunct="1">
                        <a:lnSpc>
                          <a:spcPct val="104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5350" algn="l"/>
                          <a:tab pos="1346200" algn="l"/>
                          <a:tab pos="1793875" algn="l"/>
                          <a:tab pos="2244725" algn="l"/>
                          <a:tab pos="2692400" algn="l"/>
                          <a:tab pos="3143250" algn="l"/>
                          <a:tab pos="3590925" algn="l"/>
                          <a:tab pos="4041775" algn="l"/>
                          <a:tab pos="4489450" algn="l"/>
                          <a:tab pos="4940300" algn="l"/>
                          <a:tab pos="5387975" algn="l"/>
                          <a:tab pos="5838825" algn="l"/>
                          <a:tab pos="6286500" algn="l"/>
                          <a:tab pos="6737350" algn="l"/>
                          <a:tab pos="7185025" algn="l"/>
                          <a:tab pos="7635875" algn="l"/>
                          <a:tab pos="8083550" algn="l"/>
                          <a:tab pos="8534400" algn="l"/>
                          <a:tab pos="8982075" algn="l"/>
                        </a:tabLst>
                      </a:pPr>
                      <a:endParaRPr kumimoji="0" lang="ru-RU" alt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Times New Roman" panose="02020603050405020304" pitchFamily="18" charset="0"/>
                        <a:ea typeface="Microsoft YaHei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5400" marR="5400" marT="0" marB="0" horzOverflow="overflow">
                    <a:lnL w="6350" cap="flat" cmpd="sng" algn="ctr">
                      <a:solidFill>
                        <a:srgbClr val="AAE2CA"/>
                      </a:solidFill>
                      <a:prstDash val="solid"/>
                      <a:miter lim="800000"/>
                    </a:lnL>
                    <a:lnR w="6350" cap="flat" cmpd="sng" algn="ctr">
                      <a:solidFill>
                        <a:srgbClr val="AAE2CA"/>
                      </a:solidFill>
                      <a:prstDash val="solid"/>
                      <a:miter lim="800000"/>
                    </a:lnR>
                    <a:lnT w="6350" cap="flat" cmpd="sng" algn="ctr">
                      <a:solidFill>
                        <a:srgbClr val="AAE2CA"/>
                      </a:solidFill>
                      <a:prstDash val="solid"/>
                      <a:miter lim="800000"/>
                    </a:lnT>
                    <a:lnB w="6350" cap="flat" cmpd="sng" algn="ctr">
                      <a:solidFill>
                        <a:srgbClr val="AAE2CA"/>
                      </a:solidFill>
                      <a:prstDash val="solid"/>
                      <a:miter lim="8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080915">
                <a:tc>
                  <a:txBody>
                    <a:bodyPr/>
                    <a:lstStyle/>
                    <a:p>
                      <a:pPr marL="0" marR="0" lvl="0" indent="0" algn="ctr" defTabSz="449580" rtl="0" eaLnBrk="1" fontAlgn="base" latinLnBrk="0" hangingPunct="1">
                        <a:lnSpc>
                          <a:spcPct val="104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5350" algn="l"/>
                          <a:tab pos="1346200" algn="l"/>
                          <a:tab pos="1793875" algn="l"/>
                          <a:tab pos="2244725" algn="l"/>
                          <a:tab pos="2692400" algn="l"/>
                          <a:tab pos="3143250" algn="l"/>
                          <a:tab pos="3590925" algn="l"/>
                          <a:tab pos="4041775" algn="l"/>
                          <a:tab pos="4489450" algn="l"/>
                          <a:tab pos="4940300" algn="l"/>
                          <a:tab pos="5387975" algn="l"/>
                          <a:tab pos="5838825" algn="l"/>
                          <a:tab pos="6286500" algn="l"/>
                          <a:tab pos="6737350" algn="l"/>
                          <a:tab pos="7185025" algn="l"/>
                          <a:tab pos="7635875" algn="l"/>
                          <a:tab pos="8083550" algn="l"/>
                          <a:tab pos="8534400" algn="l"/>
                          <a:tab pos="8982075" algn="l"/>
                        </a:tabLst>
                      </a:pPr>
                      <a:r>
                        <a:rPr kumimoji="0" lang="ru-RU" alt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7E5F00"/>
                          </a:solidFill>
                          <a:effectLst/>
                          <a:latin typeface="Times New Roman" panose="02020603050405020304" pitchFamily="18" charset="0"/>
                          <a:ea typeface="Microsoft YaHei" panose="020B0503020204020204" pitchFamily="34" charset="-122"/>
                          <a:cs typeface="Times New Roman" panose="02020603050405020304" pitchFamily="18" charset="0"/>
                        </a:rPr>
                        <a:t>3</a:t>
                      </a:r>
                      <a:endParaRPr kumimoji="0" lang="ru-RU" altLang="ru-RU" sz="1000" b="1" i="0" u="none" strike="noStrike" cap="none" normalizeH="0" baseline="0" dirty="0">
                        <a:ln>
                          <a:noFill/>
                        </a:ln>
                        <a:solidFill>
                          <a:srgbClr val="7E5F00"/>
                        </a:solidFill>
                        <a:effectLst/>
                        <a:latin typeface="Times New Roman" panose="02020603050405020304" pitchFamily="18" charset="0"/>
                        <a:ea typeface="Microsoft YaHei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5400" marR="5400" marT="0" marB="0" horzOverflow="overflow">
                    <a:lnL w="6350" cap="flat" cmpd="sng" algn="ctr">
                      <a:solidFill>
                        <a:srgbClr val="AAE2CA"/>
                      </a:solidFill>
                      <a:prstDash val="solid"/>
                      <a:miter lim="800000"/>
                    </a:lnL>
                    <a:lnR w="6350" cap="flat" cmpd="sng" algn="ctr">
                      <a:solidFill>
                        <a:srgbClr val="AAE2CA"/>
                      </a:solidFill>
                      <a:prstDash val="solid"/>
                      <a:miter lim="800000"/>
                    </a:lnR>
                    <a:lnT w="6350" cap="flat" cmpd="sng" algn="ctr">
                      <a:solidFill>
                        <a:srgbClr val="AAE2CA"/>
                      </a:solidFill>
                      <a:prstDash val="solid"/>
                      <a:miter lim="800000"/>
                    </a:lnT>
                    <a:lnB w="6350" cap="flat" cmpd="sng" algn="ctr">
                      <a:solidFill>
                        <a:srgbClr val="AAE2CA"/>
                      </a:solidFill>
                      <a:prstDash val="solid"/>
                      <a:miter lim="800000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449580" rtl="0" eaLnBrk="1" fontAlgn="base" latinLnBrk="0" hangingPunct="1">
                        <a:lnSpc>
                          <a:spcPct val="104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5350" algn="l"/>
                          <a:tab pos="1346200" algn="l"/>
                          <a:tab pos="1793875" algn="l"/>
                          <a:tab pos="2244725" algn="l"/>
                          <a:tab pos="2692400" algn="l"/>
                          <a:tab pos="3143250" algn="l"/>
                          <a:tab pos="3590925" algn="l"/>
                          <a:tab pos="4041775" algn="l"/>
                          <a:tab pos="4489450" algn="l"/>
                          <a:tab pos="4940300" algn="l"/>
                          <a:tab pos="5387975" algn="l"/>
                          <a:tab pos="5838825" algn="l"/>
                          <a:tab pos="6286500" algn="l"/>
                          <a:tab pos="6737350" algn="l"/>
                          <a:tab pos="7185025" algn="l"/>
                          <a:tab pos="7635875" algn="l"/>
                          <a:tab pos="8083550" algn="l"/>
                          <a:tab pos="8534400" algn="l"/>
                          <a:tab pos="8982075" algn="l"/>
                        </a:tabLst>
                      </a:pPr>
                      <a:r>
                        <a:rPr kumimoji="0" lang="ru-RU" altLang="ru-RU" sz="100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Риск  развития конфликтных ситуаций у кабинета врача-педиатра </a:t>
                      </a:r>
                      <a:endParaRPr kumimoji="0" lang="ru-RU" altLang="ru-RU" sz="1000" b="0" i="0" u="none" strike="sng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Microsoft YaHei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5400" marR="5400" marT="0" marB="0" horzOverflow="overflow">
                    <a:lnL w="6350" cap="flat" cmpd="sng" algn="ctr">
                      <a:solidFill>
                        <a:srgbClr val="AAE2CA"/>
                      </a:solidFill>
                      <a:prstDash val="solid"/>
                      <a:miter lim="800000"/>
                    </a:lnL>
                    <a:lnR w="6350" cap="flat" cmpd="sng" algn="ctr">
                      <a:solidFill>
                        <a:srgbClr val="AAE2CA"/>
                      </a:solidFill>
                      <a:prstDash val="solid"/>
                      <a:miter lim="800000"/>
                    </a:lnR>
                    <a:lnT w="6350" cap="flat" cmpd="sng" algn="ctr">
                      <a:solidFill>
                        <a:srgbClr val="AAE2CA"/>
                      </a:solidFill>
                      <a:prstDash val="solid"/>
                      <a:miter lim="800000"/>
                    </a:lnT>
                    <a:lnB w="6350" cap="flat" cmpd="sng" algn="ctr">
                      <a:solidFill>
                        <a:srgbClr val="AAE2CA"/>
                      </a:solidFill>
                      <a:prstDash val="solid"/>
                      <a:miter lim="8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0" algn="l"/>
                          <a:tab pos="447675" algn="l"/>
                          <a:tab pos="896620" algn="l"/>
                          <a:tab pos="1346200" algn="l"/>
                          <a:tab pos="1795145" algn="l"/>
                          <a:tab pos="2244725" algn="l"/>
                          <a:tab pos="2693670" algn="l"/>
                          <a:tab pos="3143250" algn="l"/>
                          <a:tab pos="3592195" algn="l"/>
                          <a:tab pos="4041775" algn="l"/>
                          <a:tab pos="4490720" algn="l"/>
                          <a:tab pos="4940300" algn="l"/>
                          <a:tab pos="5389245" algn="l"/>
                          <a:tab pos="5838825" algn="l"/>
                          <a:tab pos="6287770" algn="l"/>
                          <a:tab pos="6737350" algn="l"/>
                          <a:tab pos="7186295" algn="l"/>
                          <a:tab pos="7635875" algn="l"/>
                          <a:tab pos="8084820" algn="l"/>
                          <a:tab pos="8534400" algn="l"/>
                          <a:tab pos="8983345" algn="l"/>
                        </a:tabLst>
                      </a:pPr>
                      <a:r>
                        <a:rPr kumimoji="0" lang="ru-RU" altLang="ru-RU" sz="100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Все пациенты пришли в одно время (по записи, вне записи, с целью взять справку, форму для прохождения </a:t>
                      </a:r>
                      <a:r>
                        <a:rPr kumimoji="0" lang="ru-RU" altLang="ru-RU" sz="1000" u="none" strike="noStrike" cap="none" normalizeH="0" baseline="0" dirty="0" err="1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проф</a:t>
                      </a:r>
                      <a:r>
                        <a:rPr kumimoji="0" lang="ru-RU" altLang="ru-RU" sz="100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осмотра и </a:t>
                      </a:r>
                      <a:r>
                        <a:rPr kumimoji="0" lang="ru-RU" altLang="ru-RU" sz="1000" u="none" strike="noStrike" cap="none" normalizeH="0" baseline="0" dirty="0" err="1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т.д</a:t>
                      </a:r>
                      <a:r>
                        <a:rPr kumimoji="0" lang="ru-RU" altLang="ru-RU" sz="100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kumimoji="0" lang="ru-RU" alt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Microsoft YaHei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5400" marR="5400" marT="0" marB="0" horzOverflow="overflow">
                    <a:lnL w="6350" cap="flat" cmpd="sng" algn="ctr">
                      <a:solidFill>
                        <a:srgbClr val="AAE2CA"/>
                      </a:solidFill>
                      <a:prstDash val="solid"/>
                      <a:miter lim="800000"/>
                    </a:lnL>
                    <a:lnR w="6350" cap="flat" cmpd="sng" algn="ctr">
                      <a:solidFill>
                        <a:srgbClr val="AAE2CA"/>
                      </a:solidFill>
                      <a:prstDash val="solid"/>
                      <a:miter lim="800000"/>
                    </a:lnR>
                    <a:lnT w="6350" cap="flat" cmpd="sng" algn="ctr">
                      <a:solidFill>
                        <a:srgbClr val="AAE2CA"/>
                      </a:solidFill>
                      <a:prstDash val="solid"/>
                      <a:miter lim="800000"/>
                    </a:lnT>
                    <a:lnB w="6350" cap="flat" cmpd="sng" algn="ctr">
                      <a:solidFill>
                        <a:srgbClr val="AAE2CA"/>
                      </a:solidFill>
                      <a:prstDash val="solid"/>
                      <a:miter lim="8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alt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Отсутствует врач и врачебный кабинет для оформления формы направления на психолого-медико-педагогическую комиссию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ru-RU" alt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Microsoft YaHei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5400" marR="5400" marT="0" marB="0" horzOverflow="overflow">
                    <a:lnL w="6350" cap="flat" cmpd="sng" algn="ctr">
                      <a:solidFill>
                        <a:srgbClr val="AAE2CA"/>
                      </a:solidFill>
                      <a:prstDash val="solid"/>
                      <a:miter lim="800000"/>
                    </a:lnL>
                    <a:lnR w="6350" cap="flat" cmpd="sng" algn="ctr">
                      <a:solidFill>
                        <a:srgbClr val="AAE2CA"/>
                      </a:solidFill>
                      <a:prstDash val="solid"/>
                      <a:miter lim="800000"/>
                    </a:lnR>
                    <a:lnT w="6350" cap="flat" cmpd="sng" algn="ctr">
                      <a:solidFill>
                        <a:srgbClr val="AAE2CA"/>
                      </a:solidFill>
                      <a:prstDash val="solid"/>
                      <a:miter lim="800000"/>
                    </a:lnT>
                    <a:lnB w="6350" cap="flat" cmpd="sng" algn="ctr">
                      <a:solidFill>
                        <a:srgbClr val="AAE2CA"/>
                      </a:solidFill>
                      <a:prstDash val="solid"/>
                      <a:miter lim="8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449580" rtl="0" eaLnBrk="1" fontAlgn="base" latinLnBrk="0" hangingPunct="1">
                        <a:lnSpc>
                          <a:spcPct val="104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buNone/>
                        <a:tabLst>
                          <a:tab pos="228600" algn="l"/>
                          <a:tab pos="676275" algn="l"/>
                          <a:tab pos="1123950" algn="l"/>
                          <a:tab pos="1574800" algn="l"/>
                          <a:tab pos="2022475" algn="l"/>
                          <a:tab pos="2473325" algn="l"/>
                          <a:tab pos="2921000" algn="l"/>
                          <a:tab pos="3371850" algn="l"/>
                          <a:tab pos="3819525" algn="l"/>
                          <a:tab pos="4270375" algn="l"/>
                          <a:tab pos="4718050" algn="l"/>
                          <a:tab pos="5168900" algn="l"/>
                          <a:tab pos="5616575" algn="l"/>
                          <a:tab pos="6067425" algn="l"/>
                          <a:tab pos="6515100" algn="l"/>
                          <a:tab pos="6965950" algn="l"/>
                          <a:tab pos="7413625" algn="l"/>
                          <a:tab pos="7864475" algn="l"/>
                          <a:tab pos="8312150" algn="l"/>
                          <a:tab pos="8763000" algn="l"/>
                          <a:tab pos="9210675" algn="l"/>
                        </a:tabLst>
                        <a:defRPr/>
                      </a:pPr>
                      <a:r>
                        <a:rPr kumimoji="0" lang="ru-RU" altLang="ru-RU" sz="100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Выделить кабинет, провести косметический ремонт, оборудовать </a:t>
                      </a:r>
                      <a:r>
                        <a:rPr kumimoji="0" lang="ru-RU" altLang="ru-RU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Microsoft YaHei" panose="020B0503020204020204" pitchFamily="34" charset="-122"/>
                          <a:cs typeface="Times New Roman" panose="02020603050405020304" pitchFamily="18" charset="0"/>
                        </a:rPr>
                        <a:t>к</a:t>
                      </a:r>
                      <a:r>
                        <a:rPr kumimoji="0" lang="ru-RU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Microsoft YaHei" panose="020B0503020204020204" pitchFamily="34" charset="-122"/>
                          <a:cs typeface="Times New Roman" panose="02020603050405020304" pitchFamily="18" charset="0"/>
                        </a:rPr>
                        <a:t>абинет педиатра </a:t>
                      </a:r>
                      <a:r>
                        <a:rPr lang="ru-RU" altLang="ru-RU" sz="1000" dirty="0" err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ООМПНв</a:t>
                      </a:r>
                      <a:r>
                        <a:rPr lang="ru-RU" alt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ОУ</a:t>
                      </a:r>
                    </a:p>
                    <a:p>
                      <a:pPr marL="0" marR="0" lvl="0" indent="0" algn="just" defTabSz="449580" rtl="0" eaLnBrk="1" fontAlgn="base" latinLnBrk="0" hangingPunct="1">
                        <a:lnSpc>
                          <a:spcPct val="104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buNone/>
                        <a:tabLst>
                          <a:tab pos="228600" algn="l"/>
                          <a:tab pos="676275" algn="l"/>
                          <a:tab pos="1123950" algn="l"/>
                          <a:tab pos="1574800" algn="l"/>
                          <a:tab pos="2022475" algn="l"/>
                          <a:tab pos="2473325" algn="l"/>
                          <a:tab pos="2921000" algn="l"/>
                          <a:tab pos="3371850" algn="l"/>
                          <a:tab pos="3819525" algn="l"/>
                          <a:tab pos="4270375" algn="l"/>
                          <a:tab pos="4718050" algn="l"/>
                          <a:tab pos="5168900" algn="l"/>
                          <a:tab pos="5616575" algn="l"/>
                          <a:tab pos="6067425" algn="l"/>
                          <a:tab pos="6515100" algn="l"/>
                          <a:tab pos="6965950" algn="l"/>
                          <a:tab pos="7413625" algn="l"/>
                          <a:tab pos="7864475" algn="l"/>
                          <a:tab pos="8312150" algn="l"/>
                          <a:tab pos="8763000" algn="l"/>
                          <a:tab pos="9210675" algn="l"/>
                        </a:tabLst>
                        <a:defRPr/>
                      </a:pPr>
                      <a:endParaRPr lang="ru-RU" altLang="ru-RU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just" defTabSz="449580" rtl="0" eaLnBrk="1" fontAlgn="base" latinLnBrk="0" hangingPunct="1">
                        <a:lnSpc>
                          <a:spcPct val="104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buNone/>
                        <a:tabLst>
                          <a:tab pos="228600" algn="l"/>
                          <a:tab pos="676275" algn="l"/>
                          <a:tab pos="1123950" algn="l"/>
                          <a:tab pos="1574800" algn="l"/>
                          <a:tab pos="2022475" algn="l"/>
                          <a:tab pos="2473325" algn="l"/>
                          <a:tab pos="2921000" algn="l"/>
                          <a:tab pos="3371850" algn="l"/>
                          <a:tab pos="3819525" algn="l"/>
                          <a:tab pos="4270375" algn="l"/>
                          <a:tab pos="4718050" algn="l"/>
                          <a:tab pos="5168900" algn="l"/>
                          <a:tab pos="5616575" algn="l"/>
                          <a:tab pos="6067425" algn="l"/>
                          <a:tab pos="6515100" algn="l"/>
                          <a:tab pos="6965950" algn="l"/>
                          <a:tab pos="7413625" algn="l"/>
                          <a:tab pos="7864475" algn="l"/>
                          <a:tab pos="8312150" algn="l"/>
                          <a:tab pos="8763000" algn="l"/>
                          <a:tab pos="9210675" algn="l"/>
                        </a:tabLst>
                        <a:defRPr/>
                      </a:pPr>
                      <a:r>
                        <a:rPr lang="ru-RU" alt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Добавить штатную единицу врача педиатра </a:t>
                      </a:r>
                    </a:p>
                    <a:p>
                      <a:pPr marL="0" marR="0" lvl="0" indent="0" algn="just" defTabSz="449580" rtl="0" eaLnBrk="1" fontAlgn="base" latinLnBrk="0" hangingPunct="1">
                        <a:lnSpc>
                          <a:spcPct val="104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buNone/>
                        <a:tabLst>
                          <a:tab pos="228600" algn="l"/>
                          <a:tab pos="676275" algn="l"/>
                          <a:tab pos="1123950" algn="l"/>
                          <a:tab pos="1574800" algn="l"/>
                          <a:tab pos="2022475" algn="l"/>
                          <a:tab pos="2473325" algn="l"/>
                          <a:tab pos="2921000" algn="l"/>
                          <a:tab pos="3371850" algn="l"/>
                          <a:tab pos="3819525" algn="l"/>
                          <a:tab pos="4270375" algn="l"/>
                          <a:tab pos="4718050" algn="l"/>
                          <a:tab pos="5168900" algn="l"/>
                          <a:tab pos="5616575" algn="l"/>
                          <a:tab pos="6067425" algn="l"/>
                          <a:tab pos="6515100" algn="l"/>
                          <a:tab pos="6965950" algn="l"/>
                          <a:tab pos="7413625" algn="l"/>
                          <a:tab pos="7864475" algn="l"/>
                          <a:tab pos="8312150" algn="l"/>
                          <a:tab pos="8763000" algn="l"/>
                          <a:tab pos="9210675" algn="l"/>
                        </a:tabLst>
                        <a:defRPr/>
                      </a:pPr>
                      <a:endParaRPr kumimoji="0" lang="ru-RU" altLang="ru-RU" sz="100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400" marR="5400" marT="0" marB="0" horzOverflow="overflow">
                    <a:lnL w="6350" cap="flat" cmpd="sng" algn="ctr">
                      <a:solidFill>
                        <a:srgbClr val="AAE2CA"/>
                      </a:solidFill>
                      <a:prstDash val="solid"/>
                      <a:miter lim="800000"/>
                    </a:lnL>
                    <a:lnR w="6350" cap="flat" cmpd="sng" algn="ctr">
                      <a:solidFill>
                        <a:srgbClr val="AAE2CA"/>
                      </a:solidFill>
                      <a:prstDash val="solid"/>
                      <a:miter lim="800000"/>
                    </a:lnR>
                    <a:lnT w="6350" cap="flat" cmpd="sng" algn="ctr">
                      <a:solidFill>
                        <a:srgbClr val="AAE2CA"/>
                      </a:solidFill>
                      <a:prstDash val="solid"/>
                      <a:miter lim="800000"/>
                    </a:lnT>
                    <a:lnB w="6350" cap="flat" cmpd="sng" algn="ctr">
                      <a:solidFill>
                        <a:srgbClr val="AAE2CA"/>
                      </a:solidFill>
                      <a:prstDash val="solid"/>
                      <a:miter lim="800000"/>
                    </a:lnB>
                    <a:solidFill>
                      <a:srgbClr val="AAE2CA">
                        <a:lumMod val="60000"/>
                        <a:lumOff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49580" rtl="0" eaLnBrk="1" fontAlgn="base" latinLnBrk="0" hangingPunct="1">
                        <a:lnSpc>
                          <a:spcPct val="104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5350" algn="l"/>
                          <a:tab pos="1346200" algn="l"/>
                          <a:tab pos="1793875" algn="l"/>
                          <a:tab pos="2244725" algn="l"/>
                          <a:tab pos="2692400" algn="l"/>
                          <a:tab pos="3143250" algn="l"/>
                          <a:tab pos="3590925" algn="l"/>
                          <a:tab pos="4041775" algn="l"/>
                          <a:tab pos="4489450" algn="l"/>
                          <a:tab pos="4940300" algn="l"/>
                          <a:tab pos="5387975" algn="l"/>
                          <a:tab pos="5838825" algn="l"/>
                          <a:tab pos="6286500" algn="l"/>
                          <a:tab pos="6737350" algn="l"/>
                          <a:tab pos="7185025" algn="l"/>
                          <a:tab pos="7635875" algn="l"/>
                          <a:tab pos="8083550" algn="l"/>
                          <a:tab pos="8534400" algn="l"/>
                          <a:tab pos="8982075" algn="l"/>
                        </a:tabLst>
                      </a:pPr>
                      <a:r>
                        <a:rPr kumimoji="0" lang="ru-RU" altLang="ru-RU" sz="100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1840-3160 сек</a:t>
                      </a:r>
                      <a:endParaRPr kumimoji="0" lang="ru-RU" alt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Microsoft YaHei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5400" marR="5400" marT="0" marB="0" horzOverflow="overflow">
                    <a:lnL w="6350" cap="flat" cmpd="sng" algn="ctr">
                      <a:solidFill>
                        <a:srgbClr val="AAE2CA"/>
                      </a:solidFill>
                      <a:prstDash val="solid"/>
                      <a:miter lim="800000"/>
                    </a:lnL>
                    <a:lnR w="6350" cap="flat" cmpd="sng" algn="ctr">
                      <a:solidFill>
                        <a:srgbClr val="AAE2CA"/>
                      </a:solidFill>
                      <a:prstDash val="solid"/>
                      <a:miter lim="800000"/>
                    </a:lnR>
                    <a:lnT w="6350" cap="flat" cmpd="sng" algn="ctr">
                      <a:solidFill>
                        <a:srgbClr val="AAE2CA"/>
                      </a:solidFill>
                      <a:prstDash val="solid"/>
                      <a:miter lim="800000"/>
                    </a:lnT>
                    <a:lnB w="6350" cap="flat" cmpd="sng" algn="ctr">
                      <a:solidFill>
                        <a:srgbClr val="AAE2CA"/>
                      </a:solidFill>
                      <a:prstDash val="solid"/>
                      <a:miter lim="8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869582">
                <a:tc>
                  <a:txBody>
                    <a:bodyPr/>
                    <a:lstStyle/>
                    <a:p>
                      <a:pPr marL="0" marR="0" lvl="0" indent="0" algn="ctr" defTabSz="449580" rtl="0" eaLnBrk="1" fontAlgn="base" latinLnBrk="0" hangingPunct="1">
                        <a:lnSpc>
                          <a:spcPct val="104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5350" algn="l"/>
                          <a:tab pos="1346200" algn="l"/>
                          <a:tab pos="1793875" algn="l"/>
                          <a:tab pos="2244725" algn="l"/>
                          <a:tab pos="2692400" algn="l"/>
                          <a:tab pos="3143250" algn="l"/>
                          <a:tab pos="3590925" algn="l"/>
                          <a:tab pos="4041775" algn="l"/>
                          <a:tab pos="4489450" algn="l"/>
                          <a:tab pos="4940300" algn="l"/>
                          <a:tab pos="5387975" algn="l"/>
                          <a:tab pos="5838825" algn="l"/>
                          <a:tab pos="6286500" algn="l"/>
                          <a:tab pos="6737350" algn="l"/>
                          <a:tab pos="7185025" algn="l"/>
                          <a:tab pos="7635875" algn="l"/>
                          <a:tab pos="8083550" algn="l"/>
                          <a:tab pos="8534400" algn="l"/>
                          <a:tab pos="8982075" algn="l"/>
                        </a:tabLst>
                      </a:pPr>
                      <a:r>
                        <a:rPr kumimoji="0" lang="ru-RU" altLang="ru-RU" sz="1000" u="none" strike="noStrike" cap="none" normalizeH="0" baseline="0" dirty="0">
                          <a:ln>
                            <a:noFill/>
                          </a:ln>
                          <a:solidFill>
                            <a:srgbClr val="7E5F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4.</a:t>
                      </a:r>
                      <a:endParaRPr kumimoji="0" lang="ru-RU" altLang="ru-RU" sz="1000" b="1" i="0" u="none" strike="noStrike" cap="none" normalizeH="0" baseline="0" dirty="0">
                        <a:ln>
                          <a:noFill/>
                        </a:ln>
                        <a:solidFill>
                          <a:srgbClr val="7E5F00"/>
                        </a:solidFill>
                        <a:effectLst/>
                        <a:latin typeface="Times New Roman" panose="02020603050405020304" pitchFamily="18" charset="0"/>
                        <a:ea typeface="Microsoft YaHei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5400" marR="5400" marT="0" marB="0" horzOverflow="overflow">
                    <a:lnL w="6350" cap="flat" cmpd="sng" algn="ctr">
                      <a:solidFill>
                        <a:srgbClr val="AAE2CA"/>
                      </a:solidFill>
                      <a:prstDash val="solid"/>
                      <a:miter lim="800000"/>
                    </a:lnL>
                    <a:lnR w="6350" cap="flat" cmpd="sng" algn="ctr">
                      <a:solidFill>
                        <a:srgbClr val="AAE2CA"/>
                      </a:solidFill>
                      <a:prstDash val="solid"/>
                      <a:miter lim="800000"/>
                    </a:lnR>
                    <a:lnT w="6350" cap="flat" cmpd="sng" algn="ctr">
                      <a:solidFill>
                        <a:srgbClr val="AAE2CA"/>
                      </a:solidFill>
                      <a:prstDash val="solid"/>
                      <a:miter lim="800000"/>
                    </a:lnT>
                    <a:lnB w="6350" cap="flat" cmpd="sng" algn="ctr">
                      <a:solidFill>
                        <a:srgbClr val="AAE2CA"/>
                      </a:solidFill>
                      <a:prstDash val="solid"/>
                      <a:miter lim="800000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580" rtl="0" eaLnBrk="1" fontAlgn="base" latinLnBrk="0" hangingPunct="1">
                        <a:lnSpc>
                          <a:spcPct val="104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5350" algn="l"/>
                          <a:tab pos="1346200" algn="l"/>
                          <a:tab pos="1793875" algn="l"/>
                          <a:tab pos="2244725" algn="l"/>
                          <a:tab pos="2692400" algn="l"/>
                          <a:tab pos="3143250" algn="l"/>
                          <a:tab pos="3590925" algn="l"/>
                          <a:tab pos="4041775" algn="l"/>
                          <a:tab pos="4489450" algn="l"/>
                          <a:tab pos="4940300" algn="l"/>
                          <a:tab pos="5387975" algn="l"/>
                          <a:tab pos="5838825" algn="l"/>
                          <a:tab pos="6286500" algn="l"/>
                          <a:tab pos="6737350" algn="l"/>
                          <a:tab pos="7185025" algn="l"/>
                          <a:tab pos="7635875" algn="l"/>
                          <a:tab pos="8083550" algn="l"/>
                          <a:tab pos="8534400" algn="l"/>
                          <a:tab pos="8982075" algn="l"/>
                        </a:tabLst>
                      </a:pPr>
                      <a:r>
                        <a:rPr kumimoji="0" lang="ru-RU" altLang="ru-RU" sz="100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Длительное  прохождение медицинского осмотра</a:t>
                      </a:r>
                      <a:endParaRPr kumimoji="0" lang="ru-RU" altLang="ru-RU" sz="1000" u="none" strike="noStrike" cap="none" normalizeH="0" baseline="0" dirty="0">
                        <a:ln>
                          <a:noFill/>
                        </a:ln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449580" rtl="0" eaLnBrk="1" fontAlgn="base" latinLnBrk="0" hangingPunct="1">
                        <a:lnSpc>
                          <a:spcPct val="104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5350" algn="l"/>
                          <a:tab pos="1346200" algn="l"/>
                          <a:tab pos="1793875" algn="l"/>
                          <a:tab pos="2244725" algn="l"/>
                          <a:tab pos="2692400" algn="l"/>
                          <a:tab pos="3143250" algn="l"/>
                          <a:tab pos="3590925" algn="l"/>
                          <a:tab pos="4041775" algn="l"/>
                          <a:tab pos="4489450" algn="l"/>
                          <a:tab pos="4940300" algn="l"/>
                          <a:tab pos="5387975" algn="l"/>
                          <a:tab pos="5838825" algn="l"/>
                          <a:tab pos="6286500" algn="l"/>
                          <a:tab pos="6737350" algn="l"/>
                          <a:tab pos="7185025" algn="l"/>
                          <a:tab pos="7635875" algn="l"/>
                          <a:tab pos="8083550" algn="l"/>
                          <a:tab pos="8534400" algn="l"/>
                          <a:tab pos="8982075" algn="l"/>
                        </a:tabLst>
                      </a:pPr>
                      <a:r>
                        <a:rPr kumimoji="0" lang="ru-RU" altLang="ru-RU" sz="100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Microsoft YaHei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5400" marR="5400" marT="0" marB="0" horzOverflow="overflow">
                    <a:lnL w="6350" cap="flat" cmpd="sng" algn="ctr">
                      <a:solidFill>
                        <a:srgbClr val="AAE2CA"/>
                      </a:solidFill>
                      <a:prstDash val="solid"/>
                      <a:miter lim="800000"/>
                    </a:lnL>
                    <a:lnR w="6350" cap="flat" cmpd="sng" algn="ctr">
                      <a:solidFill>
                        <a:srgbClr val="AAE2CA"/>
                      </a:solidFill>
                      <a:prstDash val="solid"/>
                      <a:miter lim="800000"/>
                    </a:lnR>
                    <a:lnT w="6350" cap="flat" cmpd="sng" algn="ctr">
                      <a:solidFill>
                        <a:srgbClr val="AAE2CA"/>
                      </a:solidFill>
                      <a:prstDash val="solid"/>
                      <a:miter lim="800000"/>
                    </a:lnT>
                    <a:lnB w="6350" cap="flat" cmpd="sng" algn="ctr">
                      <a:solidFill>
                        <a:srgbClr val="AAE2CA"/>
                      </a:solidFill>
                      <a:prstDash val="solid"/>
                      <a:miter lim="8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580" rtl="0" eaLnBrk="1" fontAlgn="base" latinLnBrk="0" hangingPunct="1">
                        <a:lnSpc>
                          <a:spcPct val="104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5350" algn="l"/>
                          <a:tab pos="1346200" algn="l"/>
                          <a:tab pos="1793875" algn="l"/>
                          <a:tab pos="2244725" algn="l"/>
                          <a:tab pos="2692400" algn="l"/>
                          <a:tab pos="3143250" algn="l"/>
                          <a:tab pos="3590925" algn="l"/>
                          <a:tab pos="4041775" algn="l"/>
                          <a:tab pos="4489450" algn="l"/>
                          <a:tab pos="4940300" algn="l"/>
                          <a:tab pos="5387975" algn="l"/>
                          <a:tab pos="5838825" algn="l"/>
                          <a:tab pos="6286500" algn="l"/>
                          <a:tab pos="6737350" algn="l"/>
                          <a:tab pos="7185025" algn="l"/>
                          <a:tab pos="7635875" algn="l"/>
                          <a:tab pos="8083550" algn="l"/>
                          <a:tab pos="8534400" algn="l"/>
                          <a:tab pos="8982075" algn="l"/>
                        </a:tabLst>
                        <a:defRPr/>
                      </a:pPr>
                      <a:r>
                        <a:rPr kumimoji="0" lang="ru-RU" altLang="ru-RU" sz="100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Пациенты самостоятельно записываются на прием на свободные слоты в разные дни</a:t>
                      </a:r>
                    </a:p>
                  </a:txBody>
                  <a:tcPr marL="5400" marR="5400" marT="0" marB="0" horzOverflow="overflow">
                    <a:lnL w="6350" cap="flat" cmpd="sng" algn="ctr">
                      <a:solidFill>
                        <a:srgbClr val="AAE2CA"/>
                      </a:solidFill>
                      <a:prstDash val="solid"/>
                      <a:miter lim="800000"/>
                    </a:lnL>
                    <a:lnR w="6350" cap="flat" cmpd="sng" algn="ctr">
                      <a:solidFill>
                        <a:srgbClr val="AAE2CA"/>
                      </a:solidFill>
                      <a:prstDash val="solid"/>
                      <a:miter lim="800000"/>
                    </a:lnR>
                    <a:lnT w="6350" cap="flat" cmpd="sng" algn="ctr">
                      <a:solidFill>
                        <a:srgbClr val="AAE2CA"/>
                      </a:solidFill>
                      <a:prstDash val="solid"/>
                      <a:miter lim="800000"/>
                    </a:lnT>
                    <a:lnB w="6350" cap="flat" cmpd="sng" algn="ctr">
                      <a:solidFill>
                        <a:srgbClr val="AAE2CA"/>
                      </a:solidFill>
                      <a:prstDash val="solid"/>
                      <a:miter lim="8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2000"/>
                        </a:lnSpc>
                        <a:spcBef>
                          <a:spcPct val="0"/>
                        </a:spcBef>
                        <a:spcAft>
                          <a:spcPts val="1425"/>
                        </a:spcAft>
                        <a:buClrTx/>
                        <a:buSzTx/>
                        <a:buFontTx/>
                        <a:buNone/>
                        <a:tabLst>
                          <a:tab pos="0" algn="l"/>
                          <a:tab pos="447675" algn="l"/>
                          <a:tab pos="895350" algn="l"/>
                          <a:tab pos="1346200" algn="l"/>
                          <a:tab pos="1793875" algn="l"/>
                          <a:tab pos="2244725" algn="l"/>
                          <a:tab pos="2692400" algn="l"/>
                          <a:tab pos="3143250" algn="l"/>
                          <a:tab pos="3590925" algn="l"/>
                          <a:tab pos="4041775" algn="l"/>
                          <a:tab pos="4489450" algn="l"/>
                          <a:tab pos="4940300" algn="l"/>
                          <a:tab pos="5387975" algn="l"/>
                          <a:tab pos="5838825" algn="l"/>
                          <a:tab pos="6286500" algn="l"/>
                          <a:tab pos="6737350" algn="l"/>
                          <a:tab pos="7185025" algn="l"/>
                          <a:tab pos="7635875" algn="l"/>
                          <a:tab pos="8083550" algn="l"/>
                          <a:tab pos="8534400" algn="l"/>
                          <a:tab pos="8982075" algn="l"/>
                        </a:tabLst>
                      </a:pPr>
                      <a:r>
                        <a:rPr kumimoji="0" lang="ru-RU" altLang="ru-RU" sz="100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 налажена система работы с пациентами пришедшими с целью прохождения комиссии </a:t>
                      </a:r>
                      <a:endParaRPr kumimoji="0" lang="ru-RU" altLang="ru-RU" sz="1000" u="none" strike="noStrike" cap="none" normalizeH="0" baseline="0" dirty="0">
                        <a:ln>
                          <a:noFill/>
                        </a:ln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92000"/>
                        </a:lnSpc>
                        <a:spcBef>
                          <a:spcPct val="0"/>
                        </a:spcBef>
                        <a:spcAft>
                          <a:spcPts val="1425"/>
                        </a:spcAft>
                        <a:buClrTx/>
                        <a:buSzTx/>
                        <a:buFontTx/>
                        <a:buNone/>
                        <a:tabLst>
                          <a:tab pos="0" algn="l"/>
                          <a:tab pos="447675" algn="l"/>
                          <a:tab pos="895350" algn="l"/>
                          <a:tab pos="1346200" algn="l"/>
                          <a:tab pos="1793875" algn="l"/>
                          <a:tab pos="2244725" algn="l"/>
                          <a:tab pos="2692400" algn="l"/>
                          <a:tab pos="3143250" algn="l"/>
                          <a:tab pos="3590925" algn="l"/>
                          <a:tab pos="4041775" algn="l"/>
                          <a:tab pos="4489450" algn="l"/>
                          <a:tab pos="4940300" algn="l"/>
                          <a:tab pos="5387975" algn="l"/>
                          <a:tab pos="5838825" algn="l"/>
                          <a:tab pos="6286500" algn="l"/>
                          <a:tab pos="6737350" algn="l"/>
                          <a:tab pos="7185025" algn="l"/>
                          <a:tab pos="7635875" algn="l"/>
                          <a:tab pos="8083550" algn="l"/>
                          <a:tab pos="8534400" algn="l"/>
                          <a:tab pos="8982075" algn="l"/>
                        </a:tabLst>
                      </a:pPr>
                      <a:r>
                        <a:rPr kumimoji="0" lang="ru-RU" altLang="ru-RU" sz="100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 разработан маршрутный лист для пациентов пришедших с целью прохождения комиссии  </a:t>
                      </a:r>
                      <a:endParaRPr kumimoji="0" lang="ru-RU" alt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Microsoft YaHei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5400" marR="5400" marT="0" marB="0" horzOverflow="overflow">
                    <a:lnL w="6350" cap="flat" cmpd="sng" algn="ctr">
                      <a:solidFill>
                        <a:srgbClr val="AAE2CA"/>
                      </a:solidFill>
                      <a:prstDash val="solid"/>
                      <a:miter lim="800000"/>
                    </a:lnL>
                    <a:lnR w="6350" cap="flat" cmpd="sng" algn="ctr">
                      <a:solidFill>
                        <a:srgbClr val="AAE2CA"/>
                      </a:solidFill>
                      <a:prstDash val="solid"/>
                      <a:miter lim="800000"/>
                    </a:lnR>
                    <a:lnT w="6350" cap="flat" cmpd="sng" algn="ctr">
                      <a:solidFill>
                        <a:srgbClr val="AAE2CA"/>
                      </a:solidFill>
                      <a:prstDash val="solid"/>
                      <a:miter lim="800000"/>
                    </a:lnT>
                    <a:lnB w="6350" cap="flat" cmpd="sng" algn="ctr">
                      <a:solidFill>
                        <a:srgbClr val="AAE2CA"/>
                      </a:solidFill>
                      <a:prstDash val="solid"/>
                      <a:miter lim="8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449580" rtl="0" eaLnBrk="1" fontAlgn="base" latinLnBrk="0" hangingPunct="1">
                        <a:lnSpc>
                          <a:spcPct val="104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buNone/>
                        <a:tabLst>
                          <a:tab pos="228600" algn="l"/>
                          <a:tab pos="676275" algn="l"/>
                          <a:tab pos="1123950" algn="l"/>
                          <a:tab pos="1574800" algn="l"/>
                          <a:tab pos="2022475" algn="l"/>
                          <a:tab pos="2473325" algn="l"/>
                          <a:tab pos="2921000" algn="l"/>
                          <a:tab pos="3371850" algn="l"/>
                          <a:tab pos="3819525" algn="l"/>
                          <a:tab pos="4270375" algn="l"/>
                          <a:tab pos="4718050" algn="l"/>
                          <a:tab pos="5168900" algn="l"/>
                          <a:tab pos="5616575" algn="l"/>
                          <a:tab pos="6067425" algn="l"/>
                          <a:tab pos="6515100" algn="l"/>
                          <a:tab pos="6965950" algn="l"/>
                          <a:tab pos="7413625" algn="l"/>
                          <a:tab pos="7864475" algn="l"/>
                          <a:tab pos="8312150" algn="l"/>
                          <a:tab pos="8763000" algn="l"/>
                          <a:tab pos="9210675" algn="l"/>
                        </a:tabLst>
                        <a:defRPr/>
                      </a:pPr>
                      <a:r>
                        <a:rPr kumimoji="0" lang="ru-RU" altLang="ru-RU" sz="100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Разработка маршрутных листов для учащихся по видам обращения.</a:t>
                      </a:r>
                      <a:endParaRPr kumimoji="0" lang="ru-RU" altLang="ru-RU" sz="1000" u="none" strike="noStrike" kern="1200" cap="none" spc="0" normalizeH="0" baseline="0" noProof="0" dirty="0">
                        <a:ln>
                          <a:noFill/>
                        </a:ln>
                        <a:effectLst/>
                        <a:uLnTx/>
                        <a:uFillTx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just" defTabSz="449580" rtl="0" eaLnBrk="1" fontAlgn="base" latinLnBrk="0" hangingPunct="1">
                        <a:lnSpc>
                          <a:spcPct val="104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buNone/>
                        <a:tabLst>
                          <a:tab pos="228600" algn="l"/>
                          <a:tab pos="676275" algn="l"/>
                          <a:tab pos="1123950" algn="l"/>
                          <a:tab pos="1574800" algn="l"/>
                          <a:tab pos="2022475" algn="l"/>
                          <a:tab pos="2473325" algn="l"/>
                          <a:tab pos="2921000" algn="l"/>
                          <a:tab pos="3371850" algn="l"/>
                          <a:tab pos="3819525" algn="l"/>
                          <a:tab pos="4270375" algn="l"/>
                          <a:tab pos="4718050" algn="l"/>
                          <a:tab pos="5168900" algn="l"/>
                          <a:tab pos="5616575" algn="l"/>
                          <a:tab pos="6067425" algn="l"/>
                          <a:tab pos="6515100" algn="l"/>
                          <a:tab pos="6965950" algn="l"/>
                          <a:tab pos="7413625" algn="l"/>
                          <a:tab pos="7864475" algn="l"/>
                          <a:tab pos="8312150" algn="l"/>
                          <a:tab pos="8763000" algn="l"/>
                          <a:tab pos="9210675" algn="l"/>
                        </a:tabLst>
                        <a:defRPr/>
                      </a:pPr>
                      <a:endParaRPr kumimoji="0" lang="ru-RU" altLang="ru-RU" sz="1000" u="none" strike="noStrike" kern="1200" cap="none" spc="0" normalizeH="0" baseline="0" noProof="0" dirty="0">
                        <a:ln>
                          <a:noFill/>
                        </a:ln>
                        <a:effectLst/>
                        <a:uLnTx/>
                        <a:uFillTx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just" defTabSz="449580" rtl="0" eaLnBrk="1" fontAlgn="base" latinLnBrk="0" hangingPunct="1">
                        <a:lnSpc>
                          <a:spcPct val="104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buNone/>
                        <a:tabLst>
                          <a:tab pos="228600" algn="l"/>
                          <a:tab pos="676275" algn="l"/>
                          <a:tab pos="1123950" algn="l"/>
                          <a:tab pos="1574800" algn="l"/>
                          <a:tab pos="2022475" algn="l"/>
                          <a:tab pos="2473325" algn="l"/>
                          <a:tab pos="2921000" algn="l"/>
                          <a:tab pos="3371850" algn="l"/>
                          <a:tab pos="3819525" algn="l"/>
                          <a:tab pos="4270375" algn="l"/>
                          <a:tab pos="4718050" algn="l"/>
                          <a:tab pos="5168900" algn="l"/>
                          <a:tab pos="5616575" algn="l"/>
                          <a:tab pos="6067425" algn="l"/>
                          <a:tab pos="6515100" algn="l"/>
                          <a:tab pos="6965950" algn="l"/>
                          <a:tab pos="7413625" algn="l"/>
                          <a:tab pos="7864475" algn="l"/>
                          <a:tab pos="8312150" algn="l"/>
                          <a:tab pos="8763000" algn="l"/>
                          <a:tab pos="9210675" algn="l"/>
                        </a:tabLst>
                        <a:defRPr/>
                      </a:pPr>
                      <a:r>
                        <a:rPr kumimoji="0" lang="ru-RU" altLang="ru-RU" sz="100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Размещении информации, на пути следования пациента о последовательности прохождения комиссий. </a:t>
                      </a:r>
                      <a:endParaRPr kumimoji="0" lang="ru-RU" altLang="ru-RU" sz="1000" u="none" strike="noStrike" kern="1200" cap="none" spc="0" normalizeH="0" baseline="0" noProof="0" dirty="0">
                        <a:ln>
                          <a:noFill/>
                        </a:ln>
                        <a:effectLst/>
                        <a:uLnTx/>
                        <a:uFillTx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just" defTabSz="449580" rtl="0" eaLnBrk="1" fontAlgn="base" latinLnBrk="0" hangingPunct="1">
                        <a:lnSpc>
                          <a:spcPct val="104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buNone/>
                        <a:tabLst>
                          <a:tab pos="228600" algn="l"/>
                          <a:tab pos="676275" algn="l"/>
                          <a:tab pos="1123950" algn="l"/>
                          <a:tab pos="1574800" algn="l"/>
                          <a:tab pos="2022475" algn="l"/>
                          <a:tab pos="2473325" algn="l"/>
                          <a:tab pos="2921000" algn="l"/>
                          <a:tab pos="3371850" algn="l"/>
                          <a:tab pos="3819525" algn="l"/>
                          <a:tab pos="4270375" algn="l"/>
                          <a:tab pos="4718050" algn="l"/>
                          <a:tab pos="5168900" algn="l"/>
                          <a:tab pos="5616575" algn="l"/>
                          <a:tab pos="6067425" algn="l"/>
                          <a:tab pos="6515100" algn="l"/>
                          <a:tab pos="6965950" algn="l"/>
                          <a:tab pos="7413625" algn="l"/>
                          <a:tab pos="7864475" algn="l"/>
                          <a:tab pos="8312150" algn="l"/>
                          <a:tab pos="8763000" algn="l"/>
                          <a:tab pos="9210675" algn="l"/>
                        </a:tabLst>
                        <a:defRPr/>
                      </a:pPr>
                      <a:r>
                        <a:rPr kumimoji="0" lang="ru-RU" altLang="ru-RU" sz="100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Разработать СОП «</a:t>
                      </a:r>
                      <a:r>
                        <a:rPr kumimoji="0" lang="ru-RU" altLang="ru-RU" sz="100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Microsoft YaHei" panose="020B0503020204020204" pitchFamily="34" charset="-122"/>
                          <a:cs typeface="Times New Roman" panose="02020603050405020304" pitchFamily="18" charset="0"/>
                        </a:rPr>
                        <a:t>Прохождения медицинской комиссии воспитанниками </a:t>
                      </a:r>
                      <a:r>
                        <a:rPr kumimoji="0" lang="ru-RU" altLang="ru-RU" sz="1000" u="none" strike="noStrike" kern="1200" cap="none" spc="0" normalizeH="0" baseline="0" dirty="0" err="1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Microsoft YaHei" panose="020B0503020204020204" pitchFamily="34" charset="-122"/>
                          <a:cs typeface="Times New Roman" panose="02020603050405020304" pitchFamily="18" charset="0"/>
                        </a:rPr>
                        <a:t>доу</a:t>
                      </a:r>
                      <a:r>
                        <a:rPr kumimoji="0" lang="ru-RU" altLang="ru-RU" sz="100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Microsoft YaHei" panose="020B0503020204020204" pitchFamily="34" charset="-122"/>
                          <a:cs typeface="Times New Roman" panose="02020603050405020304" pitchFamily="18" charset="0"/>
                        </a:rPr>
                        <a:t> для психолого-медико-педагогической комиссии» </a:t>
                      </a:r>
                      <a:endParaRPr kumimoji="0" lang="ru-RU" altLang="ru-RU" sz="100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Microsoft YaHei" panose="020B0503020204020204" pitchFamily="34" charset="-122"/>
                        <a:cs typeface="Times New Roman" panose="02020603050405020304" pitchFamily="18" charset="0"/>
                      </a:endParaRPr>
                    </a:p>
                    <a:p>
                      <a:pPr marL="228600" marR="0" lvl="0" indent="-228600" algn="just" defTabSz="449580" rtl="0" eaLnBrk="1" fontAlgn="base" latinLnBrk="0" hangingPunct="1">
                        <a:lnSpc>
                          <a:spcPct val="104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buChar char="•"/>
                        <a:tabLst>
                          <a:tab pos="228600" algn="l"/>
                          <a:tab pos="676275" algn="l"/>
                          <a:tab pos="1123950" algn="l"/>
                          <a:tab pos="1574800" algn="l"/>
                          <a:tab pos="2022475" algn="l"/>
                          <a:tab pos="2473325" algn="l"/>
                          <a:tab pos="2921000" algn="l"/>
                          <a:tab pos="3371850" algn="l"/>
                          <a:tab pos="3819525" algn="l"/>
                          <a:tab pos="4270375" algn="l"/>
                          <a:tab pos="4718050" algn="l"/>
                          <a:tab pos="5168900" algn="l"/>
                          <a:tab pos="5616575" algn="l"/>
                          <a:tab pos="6067425" algn="l"/>
                          <a:tab pos="6515100" algn="l"/>
                          <a:tab pos="6965950" algn="l"/>
                          <a:tab pos="7413625" algn="l"/>
                          <a:tab pos="7864475" algn="l"/>
                          <a:tab pos="8312150" algn="l"/>
                          <a:tab pos="8763000" algn="l"/>
                          <a:tab pos="9210675" algn="l"/>
                        </a:tabLst>
                      </a:pPr>
                      <a:endParaRPr kumimoji="0" lang="ru-RU" alt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Microsoft YaHei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5400" marR="5400" marT="0" marB="0" horzOverflow="overflow">
                    <a:lnL w="6350" cap="flat" cmpd="sng" algn="ctr">
                      <a:solidFill>
                        <a:srgbClr val="AAE2CA"/>
                      </a:solidFill>
                      <a:prstDash val="solid"/>
                      <a:miter lim="800000"/>
                    </a:lnL>
                    <a:lnR w="6350" cap="flat" cmpd="sng" algn="ctr">
                      <a:solidFill>
                        <a:srgbClr val="AAE2CA"/>
                      </a:solidFill>
                      <a:prstDash val="solid"/>
                      <a:miter lim="800000"/>
                    </a:lnR>
                    <a:lnT w="6350" cap="flat" cmpd="sng" algn="ctr">
                      <a:solidFill>
                        <a:srgbClr val="AAE2CA"/>
                      </a:solidFill>
                      <a:prstDash val="solid"/>
                      <a:miter lim="800000"/>
                    </a:lnT>
                    <a:lnB w="6350" cap="flat" cmpd="sng" algn="ctr">
                      <a:solidFill>
                        <a:srgbClr val="AAE2CA"/>
                      </a:solidFill>
                      <a:prstDash val="solid"/>
                      <a:miter lim="8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49580" rtl="0" eaLnBrk="1" fontAlgn="base" latinLnBrk="0" hangingPunct="1">
                        <a:lnSpc>
                          <a:spcPct val="104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5350" algn="l"/>
                          <a:tab pos="1346200" algn="l"/>
                          <a:tab pos="1793875" algn="l"/>
                          <a:tab pos="2244725" algn="l"/>
                          <a:tab pos="2692400" algn="l"/>
                          <a:tab pos="3143250" algn="l"/>
                          <a:tab pos="3590925" algn="l"/>
                          <a:tab pos="4041775" algn="l"/>
                          <a:tab pos="4489450" algn="l"/>
                          <a:tab pos="4940300" algn="l"/>
                          <a:tab pos="5387975" algn="l"/>
                          <a:tab pos="5838825" algn="l"/>
                          <a:tab pos="6286500" algn="l"/>
                          <a:tab pos="6737350" algn="l"/>
                          <a:tab pos="7185025" algn="l"/>
                          <a:tab pos="7635875" algn="l"/>
                          <a:tab pos="8083550" algn="l"/>
                          <a:tab pos="8534400" algn="l"/>
                          <a:tab pos="8982075" algn="l"/>
                        </a:tabLst>
                      </a:pPr>
                      <a:r>
                        <a:rPr kumimoji="0" lang="ru-RU" altLang="ru-RU" sz="100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000" u="none" strike="noStrike" cap="none" normalizeH="0" baseline="0" dirty="0">
                        <a:ln>
                          <a:noFill/>
                        </a:ln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449580" rtl="0" eaLnBrk="1" fontAlgn="base" latinLnBrk="0" hangingPunct="1">
                        <a:lnSpc>
                          <a:spcPct val="104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5350" algn="l"/>
                          <a:tab pos="1346200" algn="l"/>
                          <a:tab pos="1793875" algn="l"/>
                          <a:tab pos="2244725" algn="l"/>
                          <a:tab pos="2692400" algn="l"/>
                          <a:tab pos="3143250" algn="l"/>
                          <a:tab pos="3590925" algn="l"/>
                          <a:tab pos="4041775" algn="l"/>
                          <a:tab pos="4489450" algn="l"/>
                          <a:tab pos="4940300" algn="l"/>
                          <a:tab pos="5387975" algn="l"/>
                          <a:tab pos="5838825" algn="l"/>
                          <a:tab pos="6286500" algn="l"/>
                          <a:tab pos="6737350" algn="l"/>
                          <a:tab pos="7185025" algn="l"/>
                          <a:tab pos="7635875" algn="l"/>
                          <a:tab pos="8083550" algn="l"/>
                          <a:tab pos="8534400" algn="l"/>
                          <a:tab pos="8982075" algn="l"/>
                        </a:tabLst>
                      </a:pPr>
                      <a:r>
                        <a:rPr kumimoji="0" lang="ru-RU" altLang="ru-RU" sz="100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6474-6828 сек</a:t>
                      </a:r>
                      <a:endParaRPr kumimoji="0" lang="ru-RU" altLang="ru-RU" sz="1000" u="none" strike="noStrike" cap="none" normalizeH="0" baseline="0" dirty="0">
                        <a:ln>
                          <a:noFill/>
                        </a:ln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449580" rtl="0" eaLnBrk="1" fontAlgn="base" latinLnBrk="0" hangingPunct="1">
                        <a:lnSpc>
                          <a:spcPct val="104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5350" algn="l"/>
                          <a:tab pos="1346200" algn="l"/>
                          <a:tab pos="1793875" algn="l"/>
                          <a:tab pos="2244725" algn="l"/>
                          <a:tab pos="2692400" algn="l"/>
                          <a:tab pos="3143250" algn="l"/>
                          <a:tab pos="3590925" algn="l"/>
                          <a:tab pos="4041775" algn="l"/>
                          <a:tab pos="4489450" algn="l"/>
                          <a:tab pos="4940300" algn="l"/>
                          <a:tab pos="5387975" algn="l"/>
                          <a:tab pos="5838825" algn="l"/>
                          <a:tab pos="6286500" algn="l"/>
                          <a:tab pos="6737350" algn="l"/>
                          <a:tab pos="7185025" algn="l"/>
                          <a:tab pos="7635875" algn="l"/>
                          <a:tab pos="8083550" algn="l"/>
                          <a:tab pos="8534400" algn="l"/>
                          <a:tab pos="8982075" algn="l"/>
                        </a:tabLst>
                      </a:pPr>
                      <a:endParaRPr kumimoji="0" lang="ru-RU" alt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Microsoft YaHei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5400" marR="5400" marT="0" marB="0" horzOverflow="overflow">
                    <a:lnL w="6350" cap="flat" cmpd="sng" algn="ctr">
                      <a:solidFill>
                        <a:srgbClr val="AAE2CA"/>
                      </a:solidFill>
                      <a:prstDash val="solid"/>
                      <a:miter lim="800000"/>
                    </a:lnL>
                    <a:lnR w="6350" cap="flat" cmpd="sng" algn="ctr">
                      <a:solidFill>
                        <a:srgbClr val="AAE2CA"/>
                      </a:solidFill>
                      <a:prstDash val="solid"/>
                      <a:miter lim="800000"/>
                    </a:lnR>
                    <a:lnT w="6350" cap="flat" cmpd="sng" algn="ctr">
                      <a:solidFill>
                        <a:srgbClr val="AAE2CA"/>
                      </a:solidFill>
                      <a:prstDash val="solid"/>
                      <a:miter lim="800000"/>
                    </a:lnT>
                    <a:lnB w="6350" cap="flat" cmpd="sng" algn="ctr">
                      <a:solidFill>
                        <a:srgbClr val="AAE2CA"/>
                      </a:solidFill>
                      <a:prstDash val="solid"/>
                      <a:miter lim="8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med"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ABLE_ENDDRAG_ORIGIN_RECT" val="719*515"/>
  <p:tag name="TABLE_ENDDRAG_RECT" val="0*24*719*515"/>
</p:tagLst>
</file>

<file path=ppt/theme/theme1.xml><?xml version="1.0" encoding="utf-8"?>
<a:theme xmlns:a="http://schemas.openxmlformats.org/drawingml/2006/main" name="Специальное оформление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Специальное оформление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2_Специальное оформление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3_Специальное оформление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1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Тема Office">
  <a:themeElements>
    <a:clrScheme name="Тема Offic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Тема Office">
      <a:majorFont>
        <a:latin typeface="Calibri Light"/>
        <a:ea typeface="Microsoft YaHei"/>
        <a:cs typeface=""/>
      </a:majorFont>
      <a:minorFont>
        <a:latin typeface="Calibri"/>
        <a:ea typeface="Microsoft YaHei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44958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anose="02020603050405020304" pitchFamily="18" charset="0"/>
          <a:buNone/>
          <a:defRPr kumimoji="0" lang="en-GB" altLang="ru-RU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Calibri" panose="020F0502020204030204" pitchFamily="34" charset="0"/>
            <a:ea typeface="Microsoft YaHei" panose="020B0503020204020204" pitchFamily="34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44958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anose="02020603050405020304" pitchFamily="18" charset="0"/>
          <a:buNone/>
          <a:defRPr kumimoji="0" lang="en-GB" altLang="ru-RU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Calibri" panose="020F0502020204030204" pitchFamily="34" charset="0"/>
            <a:ea typeface="Microsoft YaHei" panose="020B0503020204020204" pitchFamily="34" charset="-122"/>
          </a:defRPr>
        </a:defPPr>
      </a:lstStyle>
    </a:lnDef>
  </a:objectDefaults>
  <a:extraClrSchemeLst>
    <a:extraClrScheme>
      <a:clrScheme name="Тема Offic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13</TotalTime>
  <Words>2823</Words>
  <Application>Microsoft Office PowerPoint</Application>
  <PresentationFormat>Экран (4:3)</PresentationFormat>
  <Paragraphs>585</Paragraphs>
  <Slides>27</Slides>
  <Notes>7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7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40" baseType="lpstr">
      <vt:lpstr>Arial</vt:lpstr>
      <vt:lpstr>Calibri</vt:lpstr>
      <vt:lpstr>Calibri Light</vt:lpstr>
      <vt:lpstr>Microsoft YaHei, sans-serif</vt:lpstr>
      <vt:lpstr>Times New Roman</vt:lpstr>
      <vt:lpstr>Специальное оформление</vt:lpstr>
      <vt:lpstr>Office Theme</vt:lpstr>
      <vt:lpstr>1_Специальное оформление</vt:lpstr>
      <vt:lpstr>2_Специальное оформление</vt:lpstr>
      <vt:lpstr>3_Специальное оформление</vt:lpstr>
      <vt:lpstr>1_Office Theme</vt:lpstr>
      <vt:lpstr>Тема Office</vt:lpstr>
      <vt:lpstr>Paint.Picture.1</vt:lpstr>
      <vt:lpstr>Презентация PowerPoint</vt:lpstr>
      <vt:lpstr>Презентация PowerPoint</vt:lpstr>
      <vt:lpstr>«Совершенствование процесса прохождения медицинского осмотра воспитанниками ДОУ для психолого-медико-педагогической комиссии»</vt:lpstr>
      <vt:lpstr>Презентация PowerPoint</vt:lpstr>
      <vt:lpstr>КАРТА ТЕКУЩЕГО СОСТОЯНИЯ ПРОЦЕССА ПРОХОЖДЕНИЯ МЕДИЦИНСКОЙ КОМИССИИ ВОСПИТАННИКАМИ ДОУ ДЛЯ ПСИХОЛОГО-МЕДИКО-ПЕДАГОГИЧЕСКОЙ КОМИССИИ  ДАТА 05.06.2024</vt:lpstr>
      <vt:lpstr>КАРТА ТЕКУЩЕГО СОСТОЯНИЯ ПРОЦЕССА ПРОХОЖДЕНИЯ МЕДИЦИНСКОЙ КОМИССИИ ВОСПИТАННИКАМИ ДОУ ДЛЯ ПМПК</vt:lpstr>
      <vt:lpstr>КАРТА ТЕКУЩЕГО СОСТОЯНИЯ   </vt:lpstr>
      <vt:lpstr>Презентация PowerPoint</vt:lpstr>
      <vt:lpstr>Презентация PowerPoint</vt:lpstr>
      <vt:lpstr>Презентация PowerPoint</vt:lpstr>
      <vt:lpstr>КАРТА ЦЕЛЕВОГО СОСТОЯНИЯ ПРОЦЕССА ПРОХОЖДЕНИЯ МЕДИЦИНСКОЙ КОМИССИИ ВОСПИТАННИКАМИ ДОУ ДЛЯ ПСИХОЛОГО-МЕДИКО-ПЕДАГОГИЧЕСКОЙ КОМИССИИ            ДАТА 20.06.2024</vt:lpstr>
      <vt:lpstr>Презентация PowerPoint</vt:lpstr>
      <vt:lpstr>КАРТА ИДЕАЛЬНОГО СОСТОЯНИЯ ПРОЦЕССА ПРОХОЖДЕНИЯ МЕДИЦИНСКОЙ КОМИССИИ ВОСПИТАННИКАМИ ДОУ ДЛЯ ПСИХОЛОГО-МЕДИКО-ПЕДАГОГИЧЕСКОЙ КОМИССИИ             ДАТА 25.06.2024</vt:lpstr>
      <vt:lpstr>Презентация PowerPoint</vt:lpstr>
      <vt:lpstr>ПРОИЗВОДСТВЕННЫЙ АНАЛИЗ</vt:lpstr>
      <vt:lpstr>ПРОИЗВОДСТВЕННЫЙ АНАЛИЗ</vt:lpstr>
      <vt:lpstr>Достигнутые результаты (было и стало) </vt:lpstr>
      <vt:lpstr>Достигнутые результаты (было и стало) </vt:lpstr>
      <vt:lpstr>Достигнутые результаты (было и стало) </vt:lpstr>
      <vt:lpstr>Достигнутые результаты (было и стало) </vt:lpstr>
      <vt:lpstr>Достигнутые результаты (было и стало) </vt:lpstr>
      <vt:lpstr>Достигнутые результаты (было и стало) </vt:lpstr>
      <vt:lpstr>Презентация PowerPoint</vt:lpstr>
      <vt:lpstr>Достигнутые результаты  </vt:lpstr>
      <vt:lpstr>Принятие результата и стандартизация</vt:lpstr>
      <vt:lpstr>Принятие результата и стандартизация</vt:lpstr>
      <vt:lpstr>Презентация PowerPoint</vt:lpstr>
    </vt:vector>
  </TitlesOfParts>
  <Company>PJSC "New Engineering Technologies"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Name of presentation</dc:title>
  <dc:creator>Markasian, Pavel (KIEVH)</dc:creator>
  <cp:lastModifiedBy>Администратор</cp:lastModifiedBy>
  <cp:revision>412</cp:revision>
  <cp:lastPrinted>2023-12-10T17:32:00Z</cp:lastPrinted>
  <dcterms:created xsi:type="dcterms:W3CDTF">2016-11-18T14:12:00Z</dcterms:created>
  <dcterms:modified xsi:type="dcterms:W3CDTF">2025-06-25T06:16:12Z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090E879FB02748A6B02128594B62CE41_12</vt:lpwstr>
  </property>
  <property fmtid="{D5CDD505-2E9C-101B-9397-08002B2CF9AE}" pid="3" name="KSOProductBuildVer">
    <vt:lpwstr>1049-12.2.0.21546</vt:lpwstr>
  </property>
</Properties>
</file>